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4"/>
  </p:sldMasterIdLst>
  <p:notesMasterIdLst>
    <p:notesMasterId r:id="rId24"/>
  </p:notesMasterIdLst>
  <p:sldIdLst>
    <p:sldId id="267" r:id="rId5"/>
    <p:sldId id="346" r:id="rId6"/>
    <p:sldId id="257" r:id="rId7"/>
    <p:sldId id="347" r:id="rId8"/>
    <p:sldId id="266" r:id="rId9"/>
    <p:sldId id="352" r:id="rId10"/>
    <p:sldId id="343" r:id="rId11"/>
    <p:sldId id="320" r:id="rId12"/>
    <p:sldId id="344" r:id="rId13"/>
    <p:sldId id="260" r:id="rId14"/>
    <p:sldId id="270" r:id="rId15"/>
    <p:sldId id="268" r:id="rId16"/>
    <p:sldId id="348" r:id="rId17"/>
    <p:sldId id="262" r:id="rId18"/>
    <p:sldId id="351" r:id="rId19"/>
    <p:sldId id="349" r:id="rId20"/>
    <p:sldId id="261" r:id="rId21"/>
    <p:sldId id="272" r:id="rId22"/>
    <p:sldId id="264" r:id="rId23"/>
  </p:sldIdLst>
  <p:sldSz cx="12192000" cy="6858000"/>
  <p:notesSz cx="6669088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A803C"/>
    <a:srgbClr val="F96A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463A15-177D-A6C2-A86D-150A45573D6A}" v="158" dt="2024-09-11T09:28:15.479"/>
    <p1510:client id="{2C0EB83F-E8D1-AF4E-8B0C-4013FBFC9F2E}" v="356" dt="2024-09-11T10:02:16.420"/>
    <p1510:client id="{982AB600-A562-8F33-529D-EA32245B76CF}" v="124" dt="2024-09-11T10:11:38.402"/>
    <p1510:client id="{9A1677A2-0EE2-6065-CAB5-88A170D18E7D}" v="68" dt="2024-09-11T07:29:08.273"/>
    <p1510:client id="{F1238234-B2B7-3CA6-4138-11928C9A62B0}" v="459" dt="2024-09-11T07:24:43.2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AE00F-8DB5-4D7E-AA1D-45F60455F2A1}" type="datetimeFigureOut">
              <a:rPr lang="nl-NL" smtClean="0"/>
              <a:t>3-10-2024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750" y="4751388"/>
            <a:ext cx="5335588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825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AE0EC-38AA-4B49-9396-93D6C9D509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9393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gwestfriesland.nl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nl-NL"/>
              <a:t>Huishoudelijke zaken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nl-NL"/>
              <a:t>Waar kunt u de schoolregels/reglementen etc. vinden?</a:t>
            </a:r>
            <a:endParaRPr lang="nl-NL">
              <a:ea typeface="Calibri"/>
              <a:cs typeface="Calibri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nl-NL"/>
              <a:t>Contactgegevens leerlingen en ouders</a:t>
            </a:r>
            <a:endParaRPr lang="nl-NL">
              <a:ea typeface="Calibri"/>
              <a:cs typeface="Calibri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nl-NL"/>
              <a:t>Leerling coördinatoren &amp; afdelingsleider</a:t>
            </a:r>
            <a:endParaRPr lang="nl-NL">
              <a:ea typeface="Calibri"/>
              <a:cs typeface="Calibri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endParaRPr lang="nl-NL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nl-NL"/>
              <a:t>Verwachtingen en de Gouden driehoek</a:t>
            </a:r>
            <a:endParaRPr lang="nl-NL">
              <a:ea typeface="Calibri" panose="020F0502020204030204"/>
              <a:cs typeface="Calibri" panose="020F0502020204030204"/>
            </a:endParaRPr>
          </a:p>
          <a:p>
            <a:pPr marL="628650" lvl="1" indent="-1714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nl-NL"/>
              <a:t>Rollen van de mentor/ ouder/kind</a:t>
            </a:r>
            <a:endParaRPr lang="nl-NL">
              <a:ea typeface="Calibri" panose="020F0502020204030204"/>
              <a:cs typeface="Calibri" panose="020F0502020204030204"/>
            </a:endParaRPr>
          </a:p>
          <a:p>
            <a:pPr marL="628650" lvl="1" indent="-1714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nl-NL"/>
              <a:t>Inzicht in de leerling / MOL-gesprekken</a:t>
            </a:r>
            <a:endParaRPr lang="nl-NL">
              <a:ea typeface="Calibri"/>
              <a:cs typeface="Calibri"/>
            </a:endParaRPr>
          </a:p>
          <a:p>
            <a:pPr marL="628650" lvl="1" indent="-1714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endParaRPr lang="nl-NL">
              <a:ea typeface="Calibri"/>
              <a:cs typeface="Calibri"/>
            </a:endParaRPr>
          </a:p>
          <a:p>
            <a:pPr marL="628650" lvl="1" indent="-1714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nl-NL"/>
              <a:t>LOB</a:t>
            </a:r>
          </a:p>
          <a:p>
            <a:pPr marL="628650" lvl="1" indent="-1714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nl-NL"/>
              <a:t>Vakkenpakketkeuze </a:t>
            </a:r>
          </a:p>
          <a:p>
            <a:pPr marL="628650" lvl="1" indent="-1714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endParaRPr lang="nl-NL"/>
          </a:p>
          <a:p>
            <a:pPr marL="628650" lvl="1" indent="-1714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endParaRPr lang="nl-NL">
              <a:ea typeface="Calibri"/>
              <a:cs typeface="Calibri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endParaRPr lang="nl-NL"/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nl-NL"/>
              <a:t>Verandering t.o.v. de brugklas</a:t>
            </a:r>
            <a:endParaRPr lang="nl-NL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AE0EC-38AA-4B49-9396-93D6C9D5092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4271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AE0EC-38AA-4B49-9396-93D6C9D50921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6438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AE0EC-38AA-4B49-9396-93D6C9D50921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0797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JIJ Toetsen Rekenen - op welk niveau leerlingen zitten </a:t>
            </a:r>
            <a:endParaRPr lang="en-US">
              <a:ea typeface="Calibri"/>
              <a:cs typeface="Calibri"/>
            </a:endParaRPr>
          </a:p>
          <a:p>
            <a:r>
              <a:rPr lang="nl-NL"/>
              <a:t>Er wordt een programma aangeboden als ze onder niveau blijven na schooltijd, programma is per domein (instructie op school en methode smart)</a:t>
            </a:r>
            <a:endParaRPr lang="nl-NL">
              <a:ea typeface="Calibri"/>
              <a:cs typeface="Calibri"/>
            </a:endParaRPr>
          </a:p>
          <a:p>
            <a:r>
              <a:rPr lang="nl-NL"/>
              <a:t>TOP uren loopt al. TOP uren locatie staat niet in het rooster maar in de mail staat waar je moet zijn. Per jaar zijn er 6 blokken en moet de leerlingen hun voorkeur aangeven. </a:t>
            </a:r>
          </a:p>
          <a:p>
            <a:endParaRPr lang="nl-NL">
              <a:ea typeface="Calibri"/>
              <a:cs typeface="Calibri"/>
            </a:endParaRPr>
          </a:p>
          <a:p>
            <a:endParaRPr lang="nl-NL"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AE0EC-38AA-4B49-9396-93D6C9D50921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8098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  <a:hlinkClick r:id="rId3"/>
              </a:rPr>
              <a:t>www.osgwestfriesland.nl</a:t>
            </a:r>
            <a:r>
              <a:rPr lang="en-US">
                <a:ea typeface="Calibri"/>
                <a:cs typeface="Calibri"/>
              </a:rPr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AE0EC-38AA-4B49-9396-93D6C9D50921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2734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>
                <a:ea typeface="Calibri"/>
                <a:cs typeface="Calibri"/>
              </a:rPr>
              <a:t>MOL gesprekken, Ouders ontvangen een mail. Inschrijven op aangegeven tijdstippen en dagen. </a:t>
            </a:r>
            <a:endParaRPr lang="nl-NL"/>
          </a:p>
          <a:p>
            <a:endParaRPr lang="nl-NL"/>
          </a:p>
          <a:p>
            <a:r>
              <a:rPr lang="nl-NL"/>
              <a:t>invoering halverwege afgelopen schooljaar</a:t>
            </a:r>
            <a:endParaRPr lang="nl-NL">
              <a:ea typeface="Calibri"/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endParaRPr lang="nl-NL"/>
          </a:p>
          <a:p>
            <a:pPr marL="285750" indent="-285750">
              <a:buFont typeface="Arial,Sans-Serif"/>
              <a:buChar char="•"/>
            </a:pPr>
            <a:r>
              <a:rPr lang="nl-NL"/>
              <a:t>nieuwe methodiek feedback op proces en ontwikkeling</a:t>
            </a:r>
          </a:p>
          <a:p>
            <a:pPr marL="285750" indent="-285750">
              <a:buFont typeface="Arial,Sans-Serif"/>
              <a:buChar char="•"/>
            </a:pPr>
            <a:r>
              <a:rPr lang="nl-NL" err="1"/>
              <a:t>webbased</a:t>
            </a:r>
            <a:r>
              <a:rPr lang="nl-NL"/>
              <a:t> tool </a:t>
            </a:r>
          </a:p>
          <a:p>
            <a:pPr marL="285750" indent="-285750">
              <a:buFont typeface="Arial,Sans-Serif"/>
              <a:buChar char="•"/>
            </a:pPr>
            <a:r>
              <a:rPr lang="nl-NL"/>
              <a:t>op basis van feedback van docenten een eigen actieplan maken</a:t>
            </a:r>
          </a:p>
          <a:p>
            <a:pPr marL="285750" indent="-285750">
              <a:buFont typeface="Arial,Sans-Serif"/>
              <a:buChar char="•"/>
            </a:pPr>
            <a:r>
              <a:rPr lang="nl-NL"/>
              <a:t>om te presenteren tijdens MOL gesprek</a:t>
            </a:r>
          </a:p>
          <a:p>
            <a:endParaRPr lang="nl-NL"/>
          </a:p>
          <a:p>
            <a:r>
              <a:rPr lang="nl-NL"/>
              <a:t>Bijdragen aan efficiëntie, differentiatie en eigenaarschap.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AE0EC-38AA-4B49-9396-93D6C9D50921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7442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43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92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4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82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31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42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59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92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60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99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45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21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e.offerhaus@atlascollege.n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e.entius@atlascollege.nl" TargetMode="External"/><Relationship Id="rId5" Type="http://schemas.openxmlformats.org/officeDocument/2006/relationships/hyperlink" Target="mailto:k.bouslam@atlascollege.nl" TargetMode="External"/><Relationship Id="rId4" Type="http://schemas.openxmlformats.org/officeDocument/2006/relationships/hyperlink" Target="mailto:m.dejong@atlascollege.n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osg-leelringzaken@atlascollege.n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osg-leerlingzaken@atlascollege.n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c.roozeman@atlascollege.n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osg-absentie@atlascollege.n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7C5F937-FDA4-49FD-A135-03738460F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F515E37C-522A-423F-B958-36BF66141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F4BC86E-3D9A-42FA-B172-765B8A1C5C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36" y="4562856"/>
            <a:ext cx="3419856" cy="1600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Welkom</a:t>
            </a: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dirty="0" err="1">
                <a:solidFill>
                  <a:srgbClr val="FFFFFF"/>
                </a:solidFill>
              </a:rPr>
              <a:t>Ouderavond</a:t>
            </a:r>
            <a:r>
              <a:rPr lang="en-US" sz="2200" dirty="0">
                <a:solidFill>
                  <a:srgbClr val="FFFFFF"/>
                </a:solidFill>
              </a:rPr>
              <a:t> - 19 September</a:t>
            </a:r>
            <a:br>
              <a:rPr lang="en-US" sz="2200" dirty="0">
                <a:solidFill>
                  <a:srgbClr val="FFFFFF"/>
                </a:solidFill>
              </a:rPr>
            </a:br>
            <a:r>
              <a:rPr lang="en-US" sz="2200" b="1" kern="1200" dirty="0">
                <a:solidFill>
                  <a:srgbClr val="FFFFFF"/>
                </a:solidFill>
              </a:rPr>
              <a:t> </a:t>
            </a:r>
            <a:endParaRPr lang="en-US" sz="4800" b="1" kern="1200" dirty="0">
              <a:solidFill>
                <a:srgbClr val="FFFFFF"/>
              </a:solidFill>
              <a:latin typeface="+mj-lt"/>
              <a:ea typeface="Calibri Light"/>
              <a:cs typeface="Calibri Light"/>
            </a:endParaRPr>
          </a:p>
        </p:txBody>
      </p:sp>
      <p:pic>
        <p:nvPicPr>
          <p:cNvPr id="1026" name="Picture 2" descr="Middelbare school - OSG West-Friesland Hoorn - Wees jezelf!">
            <a:extLst>
              <a:ext uri="{FF2B5EF4-FFF2-40B4-BE49-F238E27FC236}">
                <a16:creationId xmlns:a16="http://schemas.microsoft.com/office/drawing/2014/main" id="{4BB8A840-68D5-4425-AA36-E57451A262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9" b="-2"/>
          <a:stretch/>
        </p:blipFill>
        <p:spPr bwMode="auto">
          <a:xfrm>
            <a:off x="20" y="10"/>
            <a:ext cx="6095980" cy="4196271"/>
          </a:xfrm>
          <a:custGeom>
            <a:avLst/>
            <a:gdLst/>
            <a:ahLst/>
            <a:cxnLst/>
            <a:rect l="l" t="t" r="r" b="b"/>
            <a:pathLst>
              <a:path w="6005375" h="4196281">
                <a:moveTo>
                  <a:pt x="0" y="0"/>
                </a:moveTo>
                <a:lnTo>
                  <a:pt x="6000673" y="0"/>
                </a:lnTo>
                <a:lnTo>
                  <a:pt x="5998730" y="19709"/>
                </a:lnTo>
                <a:cubicBezTo>
                  <a:pt x="6001245" y="280059"/>
                  <a:pt x="5986414" y="540409"/>
                  <a:pt x="5999656" y="800631"/>
                </a:cubicBezTo>
                <a:cubicBezTo>
                  <a:pt x="6009854" y="1001996"/>
                  <a:pt x="6003364" y="1203233"/>
                  <a:pt x="5999656" y="1404471"/>
                </a:cubicBezTo>
                <a:cubicBezTo>
                  <a:pt x="5992506" y="1790420"/>
                  <a:pt x="6003364" y="2175860"/>
                  <a:pt x="5998730" y="2561300"/>
                </a:cubicBezTo>
                <a:cubicBezTo>
                  <a:pt x="5996744" y="2732154"/>
                  <a:pt x="5998994" y="2902754"/>
                  <a:pt x="6003364" y="3073609"/>
                </a:cubicBezTo>
                <a:cubicBezTo>
                  <a:pt x="6009720" y="3317560"/>
                  <a:pt x="5999922" y="3561638"/>
                  <a:pt x="5989196" y="3805463"/>
                </a:cubicBezTo>
                <a:cubicBezTo>
                  <a:pt x="5985594" y="3872508"/>
                  <a:pt x="5984647" y="3939633"/>
                  <a:pt x="5986348" y="4006695"/>
                </a:cubicBezTo>
                <a:lnTo>
                  <a:pt x="5997254" y="4174633"/>
                </a:lnTo>
                <a:lnTo>
                  <a:pt x="5951600" y="4176620"/>
                </a:lnTo>
                <a:cubicBezTo>
                  <a:pt x="5886701" y="4176651"/>
                  <a:pt x="5821787" y="4174749"/>
                  <a:pt x="5756904" y="4173480"/>
                </a:cubicBezTo>
                <a:cubicBezTo>
                  <a:pt x="5518558" y="4169040"/>
                  <a:pt x="5280085" y="4173480"/>
                  <a:pt x="5042246" y="4150774"/>
                </a:cubicBezTo>
                <a:cubicBezTo>
                  <a:pt x="4977617" y="4144622"/>
                  <a:pt x="4912545" y="4140690"/>
                  <a:pt x="4847599" y="4141467"/>
                </a:cubicBezTo>
                <a:cubicBezTo>
                  <a:pt x="4782654" y="4142244"/>
                  <a:pt x="4717834" y="4147730"/>
                  <a:pt x="4653712" y="4160414"/>
                </a:cubicBezTo>
                <a:cubicBezTo>
                  <a:pt x="4446570" y="4200625"/>
                  <a:pt x="4238795" y="4203162"/>
                  <a:pt x="4029496" y="4186925"/>
                </a:cubicBezTo>
                <a:cubicBezTo>
                  <a:pt x="3943620" y="4180203"/>
                  <a:pt x="3857745" y="4169040"/>
                  <a:pt x="3771488" y="4171196"/>
                </a:cubicBezTo>
                <a:cubicBezTo>
                  <a:pt x="3623584" y="4175129"/>
                  <a:pt x="3475553" y="4167137"/>
                  <a:pt x="3327522" y="4169167"/>
                </a:cubicBezTo>
                <a:cubicBezTo>
                  <a:pt x="3323527" y="4169738"/>
                  <a:pt x="3319442" y="4169205"/>
                  <a:pt x="3315726" y="4167645"/>
                </a:cubicBezTo>
                <a:cubicBezTo>
                  <a:pt x="3278940" y="4142402"/>
                  <a:pt x="3238602" y="4152169"/>
                  <a:pt x="3200548" y="4158765"/>
                </a:cubicBezTo>
                <a:cubicBezTo>
                  <a:pt x="3074081" y="4180710"/>
                  <a:pt x="2947741" y="4191492"/>
                  <a:pt x="2819245" y="4174494"/>
                </a:cubicBezTo>
                <a:cubicBezTo>
                  <a:pt x="2696545" y="4156698"/>
                  <a:pt x="2572095" y="4154478"/>
                  <a:pt x="2448850" y="4167898"/>
                </a:cubicBezTo>
                <a:cubicBezTo>
                  <a:pt x="2279382" y="4187687"/>
                  <a:pt x="2110548" y="4183501"/>
                  <a:pt x="1941461" y="4167898"/>
                </a:cubicBezTo>
                <a:cubicBezTo>
                  <a:pt x="1872836" y="4161556"/>
                  <a:pt x="1803197" y="4150774"/>
                  <a:pt x="1735207" y="4166630"/>
                </a:cubicBezTo>
                <a:cubicBezTo>
                  <a:pt x="1651488" y="4186038"/>
                  <a:pt x="1568022" y="4179695"/>
                  <a:pt x="1484049" y="4175382"/>
                </a:cubicBezTo>
                <a:cubicBezTo>
                  <a:pt x="1377751" y="4169801"/>
                  <a:pt x="1271707" y="4153692"/>
                  <a:pt x="1165028" y="4166376"/>
                </a:cubicBezTo>
                <a:cubicBezTo>
                  <a:pt x="1115684" y="4172211"/>
                  <a:pt x="1066721" y="4181471"/>
                  <a:pt x="1016743" y="4179061"/>
                </a:cubicBezTo>
                <a:cubicBezTo>
                  <a:pt x="878480" y="4172719"/>
                  <a:pt x="740343" y="4165235"/>
                  <a:pt x="601825" y="4166376"/>
                </a:cubicBezTo>
                <a:cubicBezTo>
                  <a:pt x="543856" y="4166757"/>
                  <a:pt x="486267" y="4168659"/>
                  <a:pt x="428552" y="4172845"/>
                </a:cubicBezTo>
                <a:cubicBezTo>
                  <a:pt x="320858" y="4180710"/>
                  <a:pt x="213545" y="4170055"/>
                  <a:pt x="106233" y="4166249"/>
                </a:cubicBezTo>
                <a:lnTo>
                  <a:pt x="0" y="417100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24832CB-E007-3DA6-E9EC-19617006C3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0" b="2221"/>
          <a:stretch/>
        </p:blipFill>
        <p:spPr bwMode="auto">
          <a:xfrm>
            <a:off x="6019800" y="-1"/>
            <a:ext cx="6172193" cy="4187672"/>
          </a:xfrm>
          <a:custGeom>
            <a:avLst/>
            <a:gdLst/>
            <a:ahLst/>
            <a:cxnLst/>
            <a:rect l="l" t="t" r="r" b="b"/>
            <a:pathLst>
              <a:path w="6006950" h="4187672">
                <a:moveTo>
                  <a:pt x="9223" y="0"/>
                </a:moveTo>
                <a:lnTo>
                  <a:pt x="6006950" y="0"/>
                </a:lnTo>
                <a:lnTo>
                  <a:pt x="6006950" y="4169490"/>
                </a:lnTo>
                <a:lnTo>
                  <a:pt x="5787907" y="4174448"/>
                </a:lnTo>
                <a:cubicBezTo>
                  <a:pt x="5713866" y="4173475"/>
                  <a:pt x="5639861" y="4169853"/>
                  <a:pt x="5566029" y="4163587"/>
                </a:cubicBezTo>
                <a:cubicBezTo>
                  <a:pt x="5458843" y="4155595"/>
                  <a:pt x="5350768" y="4144559"/>
                  <a:pt x="5244343" y="4164855"/>
                </a:cubicBezTo>
                <a:cubicBezTo>
                  <a:pt x="5127517" y="4187307"/>
                  <a:pt x="5010817" y="4187434"/>
                  <a:pt x="4892977" y="4181726"/>
                </a:cubicBezTo>
                <a:cubicBezTo>
                  <a:pt x="4792260" y="4176906"/>
                  <a:pt x="4691923" y="4151536"/>
                  <a:pt x="4590445" y="4178301"/>
                </a:cubicBezTo>
                <a:cubicBezTo>
                  <a:pt x="4580348" y="4179772"/>
                  <a:pt x="4570061" y="4179341"/>
                  <a:pt x="4560128" y="4177032"/>
                </a:cubicBezTo>
                <a:cubicBezTo>
                  <a:pt x="4449137" y="4161684"/>
                  <a:pt x="4337384" y="4174242"/>
                  <a:pt x="4226013" y="4169929"/>
                </a:cubicBezTo>
                <a:cubicBezTo>
                  <a:pt x="4174640" y="4167899"/>
                  <a:pt x="4122252" y="4169041"/>
                  <a:pt x="4071513" y="4163587"/>
                </a:cubicBezTo>
                <a:cubicBezTo>
                  <a:pt x="3955067" y="4151156"/>
                  <a:pt x="3838874" y="4144559"/>
                  <a:pt x="3723697" y="4173861"/>
                </a:cubicBezTo>
                <a:cubicBezTo>
                  <a:pt x="3690082" y="4181764"/>
                  <a:pt x="3655732" y="4186013"/>
                  <a:pt x="3621204" y="4186546"/>
                </a:cubicBezTo>
                <a:cubicBezTo>
                  <a:pt x="3508437" y="4190605"/>
                  <a:pt x="3396050" y="4182867"/>
                  <a:pt x="3283664" y="4176525"/>
                </a:cubicBezTo>
                <a:cubicBezTo>
                  <a:pt x="3205652" y="4172085"/>
                  <a:pt x="3127768" y="4162445"/>
                  <a:pt x="3049630" y="4170563"/>
                </a:cubicBezTo>
                <a:cubicBezTo>
                  <a:pt x="3004218" y="4175257"/>
                  <a:pt x="2958427" y="4175257"/>
                  <a:pt x="2913015" y="4170563"/>
                </a:cubicBezTo>
                <a:cubicBezTo>
                  <a:pt x="2829321" y="4160758"/>
                  <a:pt x="2744879" y="4158931"/>
                  <a:pt x="2660842" y="4165109"/>
                </a:cubicBezTo>
                <a:cubicBezTo>
                  <a:pt x="2535390" y="4175891"/>
                  <a:pt x="2410065" y="4184897"/>
                  <a:pt x="2284232" y="4167773"/>
                </a:cubicBezTo>
                <a:cubicBezTo>
                  <a:pt x="2212868" y="4156559"/>
                  <a:pt x="2140312" y="4155240"/>
                  <a:pt x="2068592" y="4163840"/>
                </a:cubicBezTo>
                <a:cubicBezTo>
                  <a:pt x="1897729" y="4187814"/>
                  <a:pt x="1726485" y="4180077"/>
                  <a:pt x="1555241" y="4170183"/>
                </a:cubicBezTo>
                <a:cubicBezTo>
                  <a:pt x="1440824" y="4163460"/>
                  <a:pt x="1325901" y="4151156"/>
                  <a:pt x="1211738" y="4167392"/>
                </a:cubicBezTo>
                <a:cubicBezTo>
                  <a:pt x="1066118" y="4187688"/>
                  <a:pt x="920370" y="4180965"/>
                  <a:pt x="774368" y="4175003"/>
                </a:cubicBezTo>
                <a:cubicBezTo>
                  <a:pt x="667182" y="4170563"/>
                  <a:pt x="559869" y="4157117"/>
                  <a:pt x="452430" y="4173734"/>
                </a:cubicBezTo>
                <a:cubicBezTo>
                  <a:pt x="441369" y="4175244"/>
                  <a:pt x="430117" y="4174115"/>
                  <a:pt x="419576" y="4170436"/>
                </a:cubicBezTo>
                <a:cubicBezTo>
                  <a:pt x="378807" y="4157016"/>
                  <a:pt x="335096" y="4155215"/>
                  <a:pt x="293363" y="4165236"/>
                </a:cubicBezTo>
                <a:cubicBezTo>
                  <a:pt x="216367" y="4182106"/>
                  <a:pt x="139497" y="4189463"/>
                  <a:pt x="61105" y="4174115"/>
                </a:cubicBezTo>
                <a:lnTo>
                  <a:pt x="13323" y="4171265"/>
                </a:lnTo>
                <a:lnTo>
                  <a:pt x="28554" y="3843045"/>
                </a:lnTo>
                <a:cubicBezTo>
                  <a:pt x="30457" y="3722610"/>
                  <a:pt x="27412" y="3602256"/>
                  <a:pt x="15626" y="3482187"/>
                </a:cubicBezTo>
                <a:cubicBezTo>
                  <a:pt x="-847" y="3335690"/>
                  <a:pt x="-4304" y="3188124"/>
                  <a:pt x="5296" y="3041068"/>
                </a:cubicBezTo>
                <a:cubicBezTo>
                  <a:pt x="11786" y="2956911"/>
                  <a:pt x="18539" y="2872754"/>
                  <a:pt x="22776" y="2788472"/>
                </a:cubicBezTo>
                <a:cubicBezTo>
                  <a:pt x="28180" y="2668580"/>
                  <a:pt x="25173" y="2548474"/>
                  <a:pt x="13771" y="2428964"/>
                </a:cubicBezTo>
                <a:cubicBezTo>
                  <a:pt x="4237" y="2337829"/>
                  <a:pt x="3177" y="2246070"/>
                  <a:pt x="10593" y="2154757"/>
                </a:cubicBezTo>
                <a:cubicBezTo>
                  <a:pt x="25690" y="1999286"/>
                  <a:pt x="9931" y="1843813"/>
                  <a:pt x="5032" y="1688466"/>
                </a:cubicBezTo>
                <a:cubicBezTo>
                  <a:pt x="-3577" y="1402691"/>
                  <a:pt x="20393" y="1117045"/>
                  <a:pt x="9666" y="831270"/>
                </a:cubicBezTo>
                <a:cubicBezTo>
                  <a:pt x="3841" y="689908"/>
                  <a:pt x="16420" y="548673"/>
                  <a:pt x="9666" y="407311"/>
                </a:cubicBezTo>
                <a:cubicBezTo>
                  <a:pt x="4105" y="306755"/>
                  <a:pt x="397" y="206200"/>
                  <a:pt x="4105" y="105518"/>
                </a:cubicBezTo>
                <a:cubicBezTo>
                  <a:pt x="5164" y="78059"/>
                  <a:pt x="5826" y="50473"/>
                  <a:pt x="9534" y="2339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5" name="sketch line">
            <a:extLst>
              <a:ext uri="{FF2B5EF4-FFF2-40B4-BE49-F238E27FC236}">
                <a16:creationId xmlns:a16="http://schemas.microsoft.com/office/drawing/2014/main" id="{C125E75E-F290-415E-9397-4DAC206C5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57015" y="533095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F9A70BB-9660-A8EE-43ED-FC2B326CC926}"/>
              </a:ext>
            </a:extLst>
          </p:cNvPr>
          <p:cNvSpPr txBox="1"/>
          <p:nvPr/>
        </p:nvSpPr>
        <p:spPr>
          <a:xfrm>
            <a:off x="4617718" y="4392734"/>
            <a:ext cx="6894576" cy="2093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FFFFFF"/>
              </a:solidFill>
              <a:ea typeface="Calibri"/>
              <a:cs typeface="Calibri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200" dirty="0">
                <a:solidFill>
                  <a:srgbClr val="FFFFFF"/>
                </a:solidFill>
                <a:ea typeface="Calibri"/>
                <a:cs typeface="Calibri"/>
              </a:rPr>
              <a:t>M2A: M.de Jong </a:t>
            </a:r>
            <a:r>
              <a:rPr lang="en-US" sz="2200" dirty="0">
                <a:solidFill>
                  <a:schemeClr val="bg1"/>
                </a:solidFill>
                <a:ea typeface="Calibri"/>
                <a:cs typeface="Calibri"/>
              </a:rPr>
              <a:t>(</a:t>
            </a:r>
            <a:r>
              <a:rPr lang="en-US" sz="2200" dirty="0">
                <a:solidFill>
                  <a:schemeClr val="bg1"/>
                </a:solidFill>
                <a:ea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m.dejong@atlascollege.nl</a:t>
            </a:r>
            <a:r>
              <a:rPr lang="en-US" sz="2200" dirty="0">
                <a:solidFill>
                  <a:schemeClr val="bg1"/>
                </a:solidFill>
                <a:ea typeface="Calibri"/>
                <a:cs typeface="Calibri"/>
              </a:rPr>
              <a:t>)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bg1"/>
                </a:solidFill>
                <a:ea typeface="Calibri"/>
                <a:cs typeface="Calibri"/>
              </a:rPr>
              <a:t>M2B: K. </a:t>
            </a:r>
            <a:r>
              <a:rPr lang="en-US" sz="2200" dirty="0" err="1">
                <a:solidFill>
                  <a:schemeClr val="bg1"/>
                </a:solidFill>
                <a:ea typeface="Calibri"/>
                <a:cs typeface="Calibri"/>
              </a:rPr>
              <a:t>Bouslam</a:t>
            </a:r>
            <a:r>
              <a:rPr lang="en-US" sz="2200" dirty="0">
                <a:solidFill>
                  <a:schemeClr val="bg1"/>
                </a:solidFill>
                <a:ea typeface="Calibri"/>
                <a:cs typeface="Calibri"/>
              </a:rPr>
              <a:t> (</a:t>
            </a:r>
            <a:r>
              <a:rPr lang="en-US" sz="2200" dirty="0">
                <a:solidFill>
                  <a:schemeClr val="bg1"/>
                </a:solidFill>
                <a:ea typeface="Calibri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k.bouslam@atlascollege.nl</a:t>
            </a:r>
            <a:r>
              <a:rPr lang="en-US" sz="2200" dirty="0">
                <a:solidFill>
                  <a:schemeClr val="bg1"/>
                </a:solidFill>
                <a:ea typeface="Calibri"/>
                <a:cs typeface="Calibri"/>
              </a:rPr>
              <a:t>)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bg1"/>
                </a:solidFill>
                <a:ea typeface="Calibri"/>
                <a:cs typeface="Calibri"/>
              </a:rPr>
              <a:t>           E</a:t>
            </a:r>
            <a:r>
              <a:rPr lang="en-US" sz="2200" dirty="0">
                <a:solidFill>
                  <a:schemeClr val="bg1"/>
                </a:solidFill>
              </a:rPr>
              <a:t>. Entius  (</a:t>
            </a:r>
            <a:r>
              <a:rPr lang="en-US" sz="22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e.entius@atlascollege.nl</a:t>
            </a:r>
            <a:r>
              <a:rPr lang="en-US" sz="2200" dirty="0">
                <a:solidFill>
                  <a:schemeClr val="bg1"/>
                </a:solidFill>
              </a:rPr>
              <a:t>)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bg1"/>
                </a:solidFill>
                <a:cs typeface="Calibri"/>
              </a:rPr>
              <a:t>M2C: E. </a:t>
            </a:r>
            <a:r>
              <a:rPr lang="en-US" sz="2200" dirty="0" err="1">
                <a:solidFill>
                  <a:schemeClr val="bg1"/>
                </a:solidFill>
                <a:cs typeface="Calibri"/>
              </a:rPr>
              <a:t>Offerhaus</a:t>
            </a:r>
            <a:r>
              <a:rPr lang="en-US" sz="2200" dirty="0">
                <a:solidFill>
                  <a:schemeClr val="bg1"/>
                </a:solidFill>
                <a:cs typeface="Calibri"/>
              </a:rPr>
              <a:t> (</a:t>
            </a:r>
            <a:r>
              <a:rPr lang="en-US" sz="2200" dirty="0">
                <a:solidFill>
                  <a:schemeClr val="bg1"/>
                </a:solidFill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e.offerhaus@atlascollege.nl</a:t>
            </a:r>
            <a:r>
              <a:rPr lang="en-US" sz="2200" dirty="0">
                <a:solidFill>
                  <a:schemeClr val="bg1"/>
                </a:solidFill>
                <a:cs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1148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9E592498-7FDE-417D-9A2E-C82F5DB73995}"/>
              </a:ext>
            </a:extLst>
          </p:cNvPr>
          <p:cNvSpPr/>
          <p:nvPr/>
        </p:nvSpPr>
        <p:spPr>
          <a:xfrm>
            <a:off x="0" y="776270"/>
            <a:ext cx="3453929" cy="5305460"/>
          </a:xfrm>
          <a:prstGeom prst="rect">
            <a:avLst/>
          </a:prstGeom>
          <a:solidFill>
            <a:srgbClr val="FA8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4000" b="1" dirty="0">
                <a:latin typeface="Calibri Light"/>
                <a:ea typeface="Calibri Light"/>
                <a:cs typeface="Calibri Light"/>
              </a:rPr>
              <a:t>Veranderingen</a:t>
            </a:r>
          </a:p>
          <a:p>
            <a:pPr algn="ctr"/>
            <a:r>
              <a:rPr lang="nl-NL" sz="4000" b="1" dirty="0">
                <a:latin typeface="Calibri Light"/>
                <a:ea typeface="Calibri Light"/>
                <a:cs typeface="Calibri"/>
              </a:rPr>
              <a:t>(zonder zijwieltjes)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B8F181-B26F-4890-AB30-503DFE939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848" y="766866"/>
            <a:ext cx="6786558" cy="530545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57200" lvl="0" indent="-457200">
              <a:buClr>
                <a:srgbClr val="F96A1B"/>
              </a:buClr>
              <a:buFont typeface="Arial" panose="020B0604020202020204" pitchFamily="34" charset="0"/>
              <a:buChar char="•"/>
            </a:pPr>
            <a:r>
              <a:rPr lang="nl-NL" sz="2400"/>
              <a:t>Geen leerling mentoren meer</a:t>
            </a:r>
          </a:p>
          <a:p>
            <a:pPr marL="457200" lvl="0" indent="-457200">
              <a:buClr>
                <a:srgbClr val="F96A1B"/>
              </a:buClr>
              <a:buFont typeface="Arial" panose="020B0604020202020204" pitchFamily="34" charset="0"/>
              <a:buChar char="•"/>
            </a:pPr>
            <a:endParaRPr lang="nl-NL" sz="2400"/>
          </a:p>
          <a:p>
            <a:pPr marL="457200" indent="-457200">
              <a:buClr>
                <a:srgbClr val="F96A1B"/>
              </a:buClr>
            </a:pPr>
            <a:r>
              <a:rPr lang="nl-NL" sz="2400"/>
              <a:t>Geen speciale pauze plek meer kluisjes in de kelder.</a:t>
            </a:r>
          </a:p>
          <a:p>
            <a:pPr marL="457200" lvl="0" indent="-457200">
              <a:buClr>
                <a:srgbClr val="F96A1B"/>
              </a:buClr>
              <a:buFont typeface="Arial" panose="020B0604020202020204" pitchFamily="34" charset="0"/>
              <a:buChar char="•"/>
            </a:pPr>
            <a:endParaRPr lang="nl-NL" sz="2400"/>
          </a:p>
          <a:p>
            <a:pPr marL="457200" lvl="0" indent="-457200">
              <a:buClr>
                <a:srgbClr val="F96A1B"/>
              </a:buClr>
              <a:buFont typeface="Arial" panose="020B0604020202020204" pitchFamily="34" charset="0"/>
              <a:buChar char="•"/>
            </a:pPr>
            <a:r>
              <a:rPr lang="nl-NL" sz="2400"/>
              <a:t>De hoeveelheid leerstof/ huiswerk neemt in de loop van de schooljaren toe</a:t>
            </a:r>
            <a:endParaRPr lang="nl-NL" sz="2400">
              <a:ea typeface="Calibri"/>
              <a:cs typeface="Calibri"/>
            </a:endParaRPr>
          </a:p>
          <a:p>
            <a:pPr marL="457200" lvl="0" indent="-457200">
              <a:buClr>
                <a:srgbClr val="F96A1B"/>
              </a:buClr>
              <a:buFont typeface="Arial" panose="020B0604020202020204" pitchFamily="34" charset="0"/>
              <a:buChar char="•"/>
            </a:pPr>
            <a:endParaRPr lang="nl-NL" sz="2400"/>
          </a:p>
          <a:p>
            <a:pPr marL="457200" indent="-457200">
              <a:buClr>
                <a:srgbClr val="F96A1B"/>
              </a:buClr>
            </a:pPr>
            <a:r>
              <a:rPr lang="nl-NL" sz="2400"/>
              <a:t>Huiswerk/ Materiaal vergeten</a:t>
            </a:r>
            <a:endParaRPr lang="nl-NL" sz="2400">
              <a:ea typeface="Calibri"/>
              <a:cs typeface="Calibri"/>
            </a:endParaRPr>
          </a:p>
          <a:p>
            <a:pPr marL="457200" lvl="1" indent="0">
              <a:buClr>
                <a:srgbClr val="F96A1B"/>
              </a:buClr>
              <a:buNone/>
            </a:pPr>
            <a:r>
              <a:rPr lang="nl-NL" sz="2000"/>
              <a:t>(3 kruisjes in Magister =  08:00 uur melden)</a:t>
            </a:r>
            <a:endParaRPr lang="nl-NL" sz="2000">
              <a:ea typeface="Calibri"/>
              <a:cs typeface="Calibri"/>
            </a:endParaRPr>
          </a:p>
          <a:p>
            <a:pPr marL="457200" lvl="1" indent="0">
              <a:buClr>
                <a:srgbClr val="F96A1B"/>
              </a:buClr>
              <a:buNone/>
            </a:pPr>
            <a:endParaRPr lang="nl-NL" sz="2000"/>
          </a:p>
          <a:p>
            <a:pPr>
              <a:buClr>
                <a:srgbClr val="F96A1B"/>
              </a:buClr>
            </a:pPr>
            <a:r>
              <a:rPr lang="nl-NL" sz="2400"/>
              <a:t>  Communicatie </a:t>
            </a:r>
            <a:endParaRPr lang="nl-NL" sz="2400">
              <a:ea typeface="Calibri"/>
              <a:cs typeface="Calibri"/>
            </a:endParaRPr>
          </a:p>
          <a:p>
            <a:pPr lvl="1">
              <a:buClr>
                <a:srgbClr val="F96A1B"/>
              </a:buClr>
            </a:pPr>
            <a:r>
              <a:rPr lang="nl-NL" sz="2000"/>
              <a:t>via chat functie in Teams</a:t>
            </a:r>
            <a:endParaRPr lang="nl-NL" sz="2000">
              <a:ea typeface="Calibri"/>
              <a:cs typeface="Calibri"/>
            </a:endParaRPr>
          </a:p>
          <a:p>
            <a:pPr lvl="1">
              <a:buClr>
                <a:srgbClr val="F96A1B"/>
              </a:buClr>
            </a:pPr>
            <a:r>
              <a:rPr lang="nl-NL" sz="2000"/>
              <a:t>via schoolaccount Outlook</a:t>
            </a:r>
            <a:endParaRPr lang="nl-NL" sz="2000">
              <a:ea typeface="Calibri"/>
              <a:cs typeface="Calibri"/>
            </a:endParaRPr>
          </a:p>
          <a:p>
            <a:pPr marL="457200" lvl="0" indent="-457200">
              <a:buClr>
                <a:srgbClr val="F96A1B"/>
              </a:buClr>
              <a:buFont typeface="Arial" panose="020B0604020202020204" pitchFamily="34" charset="0"/>
              <a:buChar char="•"/>
            </a:pPr>
            <a:endParaRPr lang="nl-NL" sz="2000"/>
          </a:p>
          <a:p>
            <a:pPr marL="457200" lvl="0" indent="-457200">
              <a:buClr>
                <a:srgbClr val="F96A1B"/>
              </a:buClr>
              <a:buFont typeface="Arial" panose="020B0604020202020204" pitchFamily="34" charset="0"/>
              <a:buChar char="•"/>
            </a:pPr>
            <a:endParaRPr lang="nl-NL" sz="200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DA6FF86-1640-4A41-B2AA-F01C937C48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2" r="49420"/>
          <a:stretch/>
        </p:blipFill>
        <p:spPr>
          <a:xfrm>
            <a:off x="10167258" y="766865"/>
            <a:ext cx="2024742" cy="530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201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A73C2CD4-77D5-7CE3-0D1D-C13208B8EF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44" r="162" b="5948"/>
          <a:stretch/>
        </p:blipFill>
        <p:spPr>
          <a:xfrm>
            <a:off x="916266" y="1415"/>
            <a:ext cx="10436343" cy="601405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4C814C-E165-4D98-83C3-D56D6CB84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0285" y="2533476"/>
            <a:ext cx="3443514" cy="344783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nl-NL" sz="2000"/>
          </a:p>
          <a:p>
            <a:pPr marL="0" indent="0">
              <a:buNone/>
            </a:pPr>
            <a:endParaRPr lang="nl-NL" sz="2000"/>
          </a:p>
          <a:p>
            <a:pPr marL="0" indent="0">
              <a:buNone/>
            </a:pPr>
            <a:endParaRPr lang="nl-NL" sz="2000"/>
          </a:p>
          <a:p>
            <a:pPr marL="0" indent="0">
              <a:buNone/>
            </a:pPr>
            <a:endParaRPr lang="nl-NL" sz="2000"/>
          </a:p>
          <a:p>
            <a:pPr marL="0" indent="0">
              <a:buNone/>
            </a:pPr>
            <a:endParaRPr lang="nl-NL" sz="20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1C49F18-8757-4E87-5C2E-9D6D7B82B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5C84D91-E5BF-B919-ACEF-4A25262CE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889E38-27CA-E23F-B646-8D7B4BB17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kstvak 3">
            <a:extLst>
              <a:ext uri="{FF2B5EF4-FFF2-40B4-BE49-F238E27FC236}">
                <a16:creationId xmlns:a16="http://schemas.microsoft.com/office/drawing/2014/main" id="{DEEFA402-AC1F-91FA-8B15-20000C182F94}"/>
              </a:ext>
            </a:extLst>
          </p:cNvPr>
          <p:cNvSpPr txBox="1"/>
          <p:nvPr/>
        </p:nvSpPr>
        <p:spPr>
          <a:xfrm>
            <a:off x="333205" y="6263998"/>
            <a:ext cx="11845272" cy="7232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nl-NL"/>
              <a:t>Bijzonder verlof, bruiloft, </a:t>
            </a:r>
            <a:r>
              <a:rPr lang="nl-NL" err="1"/>
              <a:t>etc</a:t>
            </a:r>
            <a:r>
              <a:rPr lang="nl-NL"/>
              <a:t> via aanvraag (formulieren op </a:t>
            </a:r>
            <a:r>
              <a:rPr lang="nl-NL" err="1"/>
              <a:t>leerlingportaal</a:t>
            </a:r>
            <a:r>
              <a:rPr lang="nl-NL"/>
              <a:t>) of mailen naar </a:t>
            </a:r>
            <a:r>
              <a:rPr lang="nl-NL">
                <a:hlinkClick r:id="rId4"/>
              </a:rPr>
              <a:t>osg-leerlingzaken@atlascollege.nl</a:t>
            </a:r>
            <a:r>
              <a:rPr lang="nl-NL"/>
              <a:t>.</a:t>
            </a:r>
          </a:p>
          <a:p>
            <a:pPr>
              <a:spcAft>
                <a:spcPts val="600"/>
              </a:spcAft>
            </a:pPr>
            <a:r>
              <a:rPr lang="nl-NL"/>
              <a:t>  </a:t>
            </a:r>
            <a:endParaRPr lang="nl-NL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7951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9E592498-7FDE-417D-9A2E-C82F5DB73995}"/>
              </a:ext>
            </a:extLst>
          </p:cNvPr>
          <p:cNvSpPr/>
          <p:nvPr/>
        </p:nvSpPr>
        <p:spPr>
          <a:xfrm>
            <a:off x="-32203" y="771698"/>
            <a:ext cx="3453929" cy="5305460"/>
          </a:xfrm>
          <a:prstGeom prst="rect">
            <a:avLst/>
          </a:prstGeom>
          <a:solidFill>
            <a:srgbClr val="FA8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B8F181-B26F-4890-AB30-503DFE939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785" y="1623314"/>
            <a:ext cx="3019309" cy="40967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Clr>
                <a:srgbClr val="F96A1B"/>
              </a:buClr>
              <a:buNone/>
            </a:pPr>
            <a:r>
              <a:rPr lang="nl-NL" sz="4000" b="1" dirty="0">
                <a:solidFill>
                  <a:schemeClr val="bg1"/>
                </a:solidFill>
                <a:latin typeface="Calibri Light"/>
                <a:ea typeface="Calibri Light"/>
                <a:cs typeface="Calibri Light"/>
              </a:rPr>
              <a:t>Gouden </a:t>
            </a:r>
          </a:p>
          <a:p>
            <a:pPr marL="0" indent="0">
              <a:buClr>
                <a:srgbClr val="F96A1B"/>
              </a:buClr>
              <a:buNone/>
            </a:pPr>
            <a:r>
              <a:rPr lang="nl-NL" sz="4000" b="1" dirty="0">
                <a:solidFill>
                  <a:schemeClr val="bg1"/>
                </a:solidFill>
                <a:latin typeface="Calibri Light"/>
                <a:ea typeface="Calibri Light"/>
                <a:cs typeface="Calibri Light"/>
              </a:rPr>
              <a:t>driehoek: </a:t>
            </a:r>
          </a:p>
          <a:p>
            <a:pPr marL="0" indent="0">
              <a:buClr>
                <a:srgbClr val="F96A1B"/>
              </a:buClr>
              <a:buNone/>
            </a:pPr>
            <a:endParaRPr lang="nl-NL" b="1" dirty="0">
              <a:solidFill>
                <a:schemeClr val="bg1"/>
              </a:solidFill>
              <a:latin typeface="Calibri Light"/>
              <a:ea typeface="Calibri Light"/>
              <a:cs typeface="Calibri Light"/>
            </a:endParaRPr>
          </a:p>
          <a:p>
            <a:pPr marL="0" indent="0">
              <a:buClr>
                <a:srgbClr val="F96A1B"/>
              </a:buClr>
              <a:buNone/>
            </a:pPr>
            <a:r>
              <a:rPr lang="nl-NL" b="1" dirty="0">
                <a:solidFill>
                  <a:schemeClr val="bg1"/>
                </a:solidFill>
                <a:latin typeface="Calibri Light"/>
                <a:ea typeface="Calibri Light"/>
                <a:cs typeface="Calibri Light"/>
              </a:rPr>
              <a:t>Alleen </a:t>
            </a:r>
            <a:r>
              <a:rPr lang="nl-NL" b="1" u="sng" dirty="0">
                <a:solidFill>
                  <a:schemeClr val="bg1"/>
                </a:solidFill>
                <a:latin typeface="Calibri Light"/>
                <a:ea typeface="Calibri Light"/>
                <a:cs typeface="Calibri Light"/>
              </a:rPr>
              <a:t>samen</a:t>
            </a:r>
            <a:r>
              <a:rPr lang="nl-NL" b="1" dirty="0">
                <a:solidFill>
                  <a:schemeClr val="bg1"/>
                </a:solidFill>
                <a:latin typeface="Calibri Light"/>
                <a:ea typeface="Calibri Light"/>
                <a:cs typeface="Calibri Light"/>
              </a:rPr>
              <a:t> </a:t>
            </a:r>
          </a:p>
          <a:p>
            <a:pPr marL="0" indent="0">
              <a:buClr>
                <a:srgbClr val="F96A1B"/>
              </a:buClr>
              <a:buNone/>
            </a:pPr>
            <a:r>
              <a:rPr lang="nl-NL" b="1" dirty="0">
                <a:solidFill>
                  <a:schemeClr val="bg1"/>
                </a:solidFill>
                <a:latin typeface="Calibri Light"/>
                <a:ea typeface="Calibri Light"/>
                <a:cs typeface="Calibri Light"/>
              </a:rPr>
              <a:t>kunnen we </a:t>
            </a:r>
          </a:p>
          <a:p>
            <a:pPr marL="0" indent="0">
              <a:buClr>
                <a:srgbClr val="F96A1B"/>
              </a:buClr>
              <a:buNone/>
            </a:pPr>
            <a:r>
              <a:rPr lang="nl-NL" b="1" dirty="0">
                <a:solidFill>
                  <a:schemeClr val="bg1"/>
                </a:solidFill>
                <a:latin typeface="Calibri Light"/>
                <a:ea typeface="Calibri Light"/>
                <a:cs typeface="Calibri Light"/>
              </a:rPr>
              <a:t>er een </a:t>
            </a:r>
          </a:p>
          <a:p>
            <a:pPr marL="0" indent="0">
              <a:buClr>
                <a:srgbClr val="F96A1B"/>
              </a:buClr>
              <a:buNone/>
            </a:pPr>
            <a:r>
              <a:rPr lang="nl-NL" b="1" dirty="0">
                <a:solidFill>
                  <a:schemeClr val="bg1"/>
                </a:solidFill>
                <a:latin typeface="Calibri Light"/>
                <a:ea typeface="Calibri Light"/>
                <a:cs typeface="Calibri Light"/>
              </a:rPr>
              <a:t>succes van maken </a:t>
            </a:r>
          </a:p>
          <a:p>
            <a:pPr marL="457200" lvl="0" indent="-457200">
              <a:buClr>
                <a:srgbClr val="F96A1B"/>
              </a:buClr>
              <a:buFont typeface="Arial" panose="020B0604020202020204" pitchFamily="34" charset="0"/>
              <a:buChar char="•"/>
            </a:pPr>
            <a:endParaRPr lang="nl-NL" sz="2000" b="1" dirty="0">
              <a:latin typeface="Calibri Light"/>
              <a:ea typeface="Calibri Light"/>
              <a:cs typeface="Calibri Light"/>
            </a:endParaRPr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68BB75A7-6A61-F019-81DF-C2BF2438EC0F}"/>
              </a:ext>
            </a:extLst>
          </p:cNvPr>
          <p:cNvGrpSpPr/>
          <p:nvPr/>
        </p:nvGrpSpPr>
        <p:grpSpPr>
          <a:xfrm>
            <a:off x="4486242" y="609147"/>
            <a:ext cx="6737182" cy="5467694"/>
            <a:chOff x="264160" y="538480"/>
            <a:chExt cx="6949440" cy="5781040"/>
          </a:xfrm>
        </p:grpSpPr>
        <p:sp>
          <p:nvSpPr>
            <p:cNvPr id="12" name="Gelijkbenige driehoek 11">
              <a:extLst>
                <a:ext uri="{FF2B5EF4-FFF2-40B4-BE49-F238E27FC236}">
                  <a16:creationId xmlns:a16="http://schemas.microsoft.com/office/drawing/2014/main" id="{817EFFE1-247A-9656-F2BB-C4F85771A803}"/>
                </a:ext>
              </a:extLst>
            </p:cNvPr>
            <p:cNvSpPr/>
            <p:nvPr/>
          </p:nvSpPr>
          <p:spPr>
            <a:xfrm>
              <a:off x="264160" y="3429000"/>
              <a:ext cx="3474720" cy="2890520"/>
            </a:xfrm>
            <a:prstGeom prst="triangle">
              <a:avLst>
                <a:gd name="adj" fmla="val 50041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/>
                <a:t>Ouders</a:t>
              </a:r>
            </a:p>
          </p:txBody>
        </p:sp>
        <p:sp>
          <p:nvSpPr>
            <p:cNvPr id="13" name="Gelijkbenige driehoek 12">
              <a:extLst>
                <a:ext uri="{FF2B5EF4-FFF2-40B4-BE49-F238E27FC236}">
                  <a16:creationId xmlns:a16="http://schemas.microsoft.com/office/drawing/2014/main" id="{A5D3B441-8E21-20F7-F387-C19C1E4B00FC}"/>
                </a:ext>
              </a:extLst>
            </p:cNvPr>
            <p:cNvSpPr/>
            <p:nvPr/>
          </p:nvSpPr>
          <p:spPr>
            <a:xfrm>
              <a:off x="3738880" y="3429000"/>
              <a:ext cx="3474720" cy="2890520"/>
            </a:xfrm>
            <a:prstGeom prst="triangle">
              <a:avLst>
                <a:gd name="adj" fmla="val 5004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/>
                <a:t>School</a:t>
              </a:r>
            </a:p>
            <a:p>
              <a:pPr algn="ctr"/>
              <a:r>
                <a:rPr lang="nl-NL" sz="2000"/>
                <a:t>(Mentor)</a:t>
              </a:r>
              <a:endParaRPr lang="nl-NL" sz="2400"/>
            </a:p>
          </p:txBody>
        </p:sp>
        <p:sp>
          <p:nvSpPr>
            <p:cNvPr id="14" name="Gelijkbenige driehoek 13">
              <a:extLst>
                <a:ext uri="{FF2B5EF4-FFF2-40B4-BE49-F238E27FC236}">
                  <a16:creationId xmlns:a16="http://schemas.microsoft.com/office/drawing/2014/main" id="{CFAEEED0-0D10-B2C1-CC44-57CFEC909112}"/>
                </a:ext>
              </a:extLst>
            </p:cNvPr>
            <p:cNvSpPr/>
            <p:nvPr/>
          </p:nvSpPr>
          <p:spPr>
            <a:xfrm>
              <a:off x="2001520" y="538480"/>
              <a:ext cx="3474721" cy="2890519"/>
            </a:xfrm>
            <a:prstGeom prst="triangle">
              <a:avLst>
                <a:gd name="adj" fmla="val 50041"/>
              </a:avLst>
            </a:prstGeom>
            <a:solidFill>
              <a:srgbClr val="FA803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/>
                <a:t>Leerling</a:t>
              </a:r>
            </a:p>
          </p:txBody>
        </p:sp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5DC2C9BD-D17F-9897-48B6-9B8DBBEE35D8}"/>
                </a:ext>
              </a:extLst>
            </p:cNvPr>
            <p:cNvSpPr txBox="1"/>
            <p:nvPr/>
          </p:nvSpPr>
          <p:spPr>
            <a:xfrm>
              <a:off x="3037840" y="4549050"/>
              <a:ext cx="14427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/>
                <a:t>Ontwikkeling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2E7B20BB-A7B3-F09D-5BEF-33E68330A1CD}"/>
                </a:ext>
              </a:extLst>
            </p:cNvPr>
            <p:cNvSpPr/>
            <p:nvPr/>
          </p:nvSpPr>
          <p:spPr>
            <a:xfrm>
              <a:off x="3322320" y="4368800"/>
              <a:ext cx="223520" cy="1117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BF5193F0-7748-ABF1-66C6-64468B6AA0B0}"/>
                </a:ext>
              </a:extLst>
            </p:cNvPr>
            <p:cNvSpPr/>
            <p:nvPr/>
          </p:nvSpPr>
          <p:spPr>
            <a:xfrm>
              <a:off x="3545840" y="4236720"/>
              <a:ext cx="172720" cy="2438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A4D325F9-AFB9-B12C-63A5-6AE51CD2A3F4}"/>
                </a:ext>
              </a:extLst>
            </p:cNvPr>
            <p:cNvSpPr/>
            <p:nvPr/>
          </p:nvSpPr>
          <p:spPr>
            <a:xfrm>
              <a:off x="3738880" y="4121388"/>
              <a:ext cx="172720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5E017716-F2E4-816F-201E-7B94158309B9}"/>
                </a:ext>
              </a:extLst>
            </p:cNvPr>
            <p:cNvSpPr/>
            <p:nvPr/>
          </p:nvSpPr>
          <p:spPr>
            <a:xfrm>
              <a:off x="3911600" y="3962400"/>
              <a:ext cx="172720" cy="528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Pijl: omhoog 19">
              <a:extLst>
                <a:ext uri="{FF2B5EF4-FFF2-40B4-BE49-F238E27FC236}">
                  <a16:creationId xmlns:a16="http://schemas.microsoft.com/office/drawing/2014/main" id="{FC1837E5-6898-8928-D068-5D2195846146}"/>
                </a:ext>
              </a:extLst>
            </p:cNvPr>
            <p:cNvSpPr/>
            <p:nvPr/>
          </p:nvSpPr>
          <p:spPr>
            <a:xfrm rot="3759392">
              <a:off x="3502976" y="3673229"/>
              <a:ext cx="171118" cy="516096"/>
            </a:xfrm>
            <a:prstGeom prst="up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828865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9E592498-7FDE-417D-9A2E-C82F5DB73995}"/>
              </a:ext>
            </a:extLst>
          </p:cNvPr>
          <p:cNvSpPr/>
          <p:nvPr/>
        </p:nvSpPr>
        <p:spPr>
          <a:xfrm>
            <a:off x="0" y="776270"/>
            <a:ext cx="3453929" cy="5305460"/>
          </a:xfrm>
          <a:prstGeom prst="rect">
            <a:avLst/>
          </a:prstGeom>
          <a:solidFill>
            <a:srgbClr val="FA8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4000"/>
              <a:t>Wat bieden wij?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B8F181-B26F-4890-AB30-503DFE939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9293" y="795088"/>
            <a:ext cx="5031225" cy="53054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Clr>
                <a:srgbClr val="F96A1B"/>
              </a:buClr>
            </a:pPr>
            <a:r>
              <a:rPr lang="nl-NL" sz="2400">
                <a:ea typeface="Calibri"/>
                <a:cs typeface="Calibri"/>
              </a:rPr>
              <a:t>MIJN OSG: </a:t>
            </a:r>
            <a:r>
              <a:rPr lang="nl-NL" sz="2400" err="1">
                <a:ea typeface="Calibri"/>
                <a:cs typeface="Calibri"/>
              </a:rPr>
              <a:t>leerlingportaal</a:t>
            </a:r>
            <a:r>
              <a:rPr lang="nl-NL" sz="2400">
                <a:ea typeface="Calibri"/>
                <a:cs typeface="Calibri"/>
              </a:rPr>
              <a:t>/ouderportaal. </a:t>
            </a:r>
            <a:r>
              <a:rPr lang="nl-NL" sz="2400" err="1">
                <a:ea typeface="Calibri"/>
                <a:cs typeface="Calibri"/>
              </a:rPr>
              <a:t>o.a</a:t>
            </a:r>
            <a:r>
              <a:rPr lang="nl-NL" sz="2400">
                <a:ea typeface="Calibri"/>
                <a:cs typeface="Calibri"/>
              </a:rPr>
              <a:t> Roosters &amp; PTO.</a:t>
            </a:r>
          </a:p>
          <a:p>
            <a:pPr marL="457200" indent="-457200">
              <a:buClr>
                <a:srgbClr val="F96A1B"/>
              </a:buClr>
            </a:pPr>
            <a:endParaRPr lang="nl-NL" sz="2400">
              <a:ea typeface="Calibri"/>
              <a:cs typeface="Calibri"/>
            </a:endParaRPr>
          </a:p>
          <a:p>
            <a:pPr marL="457200" indent="-457200">
              <a:buClr>
                <a:srgbClr val="F96A1B"/>
              </a:buClr>
            </a:pPr>
            <a:r>
              <a:rPr lang="nl-NL" sz="2400">
                <a:ea typeface="Calibri"/>
                <a:cs typeface="Calibri"/>
              </a:rPr>
              <a:t>Leerling coördinatoren lokaal 211 </a:t>
            </a:r>
          </a:p>
          <a:p>
            <a:pPr marL="457200" indent="-457200">
              <a:buClr>
                <a:srgbClr val="F96A1B"/>
              </a:buClr>
            </a:pPr>
            <a:endParaRPr lang="nl-NL" sz="2400"/>
          </a:p>
          <a:p>
            <a:pPr marL="457200" lvl="0" indent="-457200">
              <a:buClr>
                <a:srgbClr val="F96A1B"/>
              </a:buClr>
              <a:buFont typeface="Arial" panose="020B0604020202020204" pitchFamily="34" charset="0"/>
              <a:buChar char="•"/>
            </a:pPr>
            <a:r>
              <a:rPr lang="nl-NL" sz="2400"/>
              <a:t>Ondersteuning door lokaal 200</a:t>
            </a:r>
            <a:endParaRPr lang="nl-NL" sz="2400">
              <a:ea typeface="Calibri"/>
              <a:cs typeface="Calibri"/>
            </a:endParaRPr>
          </a:p>
          <a:p>
            <a:pPr marL="457200" indent="-457200">
              <a:buClr>
                <a:srgbClr val="F96A1B"/>
              </a:buClr>
            </a:pPr>
            <a:r>
              <a:rPr lang="nl-NL" sz="2400"/>
              <a:t> Planloket </a:t>
            </a:r>
            <a:endParaRPr lang="nl-NL" sz="2400">
              <a:ea typeface="Calibri"/>
              <a:cs typeface="Calibri"/>
            </a:endParaRPr>
          </a:p>
          <a:p>
            <a:pPr marL="457200" lvl="0" indent="-457200">
              <a:buClr>
                <a:srgbClr val="F96A1B"/>
              </a:buClr>
              <a:buFont typeface="Arial" panose="020B0604020202020204" pitchFamily="34" charset="0"/>
              <a:buChar char="•"/>
            </a:pPr>
            <a:r>
              <a:rPr lang="nl-NL" sz="2400"/>
              <a:t>Faalangst screening en training</a:t>
            </a:r>
            <a:endParaRPr lang="nl-NL" sz="2400">
              <a:ea typeface="Calibri"/>
              <a:cs typeface="Calibri"/>
            </a:endParaRPr>
          </a:p>
          <a:p>
            <a:pPr marL="0" lvl="0" indent="0">
              <a:buClr>
                <a:srgbClr val="F96A1B"/>
              </a:buClr>
              <a:buNone/>
            </a:pPr>
            <a:endParaRPr lang="nl-NL" sz="2400"/>
          </a:p>
          <a:p>
            <a:pPr marL="457200" lvl="0" indent="-457200">
              <a:buClr>
                <a:srgbClr val="F96A1B"/>
              </a:buClr>
              <a:buFont typeface="Arial" panose="020B0604020202020204" pitchFamily="34" charset="0"/>
              <a:buChar char="•"/>
            </a:pPr>
            <a:r>
              <a:rPr lang="nl-NL" sz="2400"/>
              <a:t>Huiswerk loketten  8</a:t>
            </a:r>
            <a:r>
              <a:rPr lang="nl-NL" sz="2400" baseline="30000"/>
              <a:t>e</a:t>
            </a:r>
            <a:r>
              <a:rPr lang="nl-NL" sz="2400"/>
              <a:t> uur, </a:t>
            </a:r>
            <a:endParaRPr lang="nl-NL" sz="2400">
              <a:ea typeface="Calibri"/>
              <a:cs typeface="Calibri"/>
            </a:endParaRPr>
          </a:p>
          <a:p>
            <a:pPr marL="0" indent="0">
              <a:buClr>
                <a:srgbClr val="F96A1B"/>
              </a:buClr>
              <a:buNone/>
            </a:pPr>
            <a:r>
              <a:rPr lang="nl-NL" sz="2400"/>
              <a:t>      ( informatie bij de vakdocent)</a:t>
            </a:r>
            <a:endParaRPr lang="nl-NL" sz="2400">
              <a:ea typeface="Calibri"/>
              <a:cs typeface="Calibri"/>
            </a:endParaRPr>
          </a:p>
          <a:p>
            <a:pPr marL="0" indent="0">
              <a:buNone/>
            </a:pPr>
            <a:endParaRPr lang="nl-NL" sz="2400">
              <a:ea typeface="Calibri"/>
              <a:cs typeface="Calibri"/>
            </a:endParaRPr>
          </a:p>
          <a:p>
            <a:pPr marL="0" lvl="0" indent="0">
              <a:buNone/>
            </a:pPr>
            <a:endParaRPr lang="nl-NL" sz="2400">
              <a:ea typeface="Calibri"/>
              <a:cs typeface="Calibri"/>
            </a:endParaRPr>
          </a:p>
        </p:txBody>
      </p:sp>
      <p:pic>
        <p:nvPicPr>
          <p:cNvPr id="2" name="Afbeelding 1" descr="Afbeelding met overdekt, muur, deur, Vloermateriaal&#10;&#10;Automatisch gegenereerde beschrijving">
            <a:extLst>
              <a:ext uri="{FF2B5EF4-FFF2-40B4-BE49-F238E27FC236}">
                <a16:creationId xmlns:a16="http://schemas.microsoft.com/office/drawing/2014/main" id="{F4FB5C4A-41C3-BDD4-50A1-24C4D874F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" r="7988" b="1034"/>
          <a:stretch/>
        </p:blipFill>
        <p:spPr>
          <a:xfrm>
            <a:off x="8310700" y="756681"/>
            <a:ext cx="3893980" cy="535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40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F981FE30-29FB-4B87-BF2D-74CFF530E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7890" y="716619"/>
            <a:ext cx="5128072" cy="533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11AD34DD-7777-4CD5-9D3F-17BBDCD390F6}"/>
              </a:ext>
            </a:extLst>
          </p:cNvPr>
          <p:cNvSpPr/>
          <p:nvPr/>
        </p:nvSpPr>
        <p:spPr>
          <a:xfrm>
            <a:off x="5740" y="730729"/>
            <a:ext cx="5801838" cy="5361904"/>
          </a:xfrm>
          <a:prstGeom prst="rect">
            <a:avLst/>
          </a:prstGeom>
          <a:solidFill>
            <a:srgbClr val="FA8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A24760F-ACC0-4C94-99FD-45E95AD54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57" y="733988"/>
            <a:ext cx="6451110" cy="1255469"/>
          </a:xfrm>
        </p:spPr>
        <p:txBody>
          <a:bodyPr>
            <a:normAutofit/>
          </a:bodyPr>
          <a:lstStyle/>
          <a:p>
            <a:r>
              <a:rPr lang="nl-NL" b="1">
                <a:solidFill>
                  <a:schemeClr val="bg1"/>
                </a:solidFill>
              </a:rPr>
              <a:t>Rol van de mentor</a:t>
            </a:r>
            <a:endParaRPr lang="nl-NL" b="1">
              <a:solidFill>
                <a:schemeClr val="bg1"/>
              </a:solidFill>
              <a:ea typeface="Calibri Light"/>
              <a:cs typeface="Calibri Ligh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E8BA1D-8C5B-4B8F-AA47-94BB3C524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869" y="1986472"/>
            <a:ext cx="6451109" cy="3274586"/>
          </a:xfrm>
        </p:spPr>
        <p:txBody>
          <a:bodyPr anchor="t">
            <a:normAutofit/>
          </a:bodyPr>
          <a:lstStyle/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nl-NL" b="0">
                <a:solidFill>
                  <a:srgbClr val="FFFFFF"/>
                </a:solidFill>
              </a:rPr>
              <a:t>Eerste aanspreekpunt</a:t>
            </a:r>
          </a:p>
          <a:p>
            <a:pPr>
              <a:buClr>
                <a:schemeClr val="bg1"/>
              </a:buClr>
            </a:pPr>
            <a:r>
              <a:rPr lang="nl-NL" b="0">
                <a:solidFill>
                  <a:srgbClr val="FFFFFF"/>
                </a:solidFill>
              </a:rPr>
              <a:t>Corrigeren</a:t>
            </a:r>
          </a:p>
          <a:p>
            <a:pPr>
              <a:buClr>
                <a:schemeClr val="bg1"/>
              </a:buClr>
            </a:pPr>
            <a:r>
              <a:rPr lang="nl-NL" b="0">
                <a:solidFill>
                  <a:srgbClr val="FFFFFF"/>
                </a:solidFill>
              </a:rPr>
              <a:t>Controleren</a:t>
            </a:r>
          </a:p>
          <a:p>
            <a:pPr>
              <a:buClr>
                <a:schemeClr val="bg1"/>
              </a:buClr>
            </a:pPr>
            <a:r>
              <a:rPr lang="nl-NL" b="0">
                <a:solidFill>
                  <a:srgbClr val="FFFFFF"/>
                </a:solidFill>
              </a:rPr>
              <a:t>Helpen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nl-NL" b="0">
                <a:solidFill>
                  <a:srgbClr val="FFFFFF"/>
                </a:solidFill>
              </a:rPr>
              <a:t>Motiveren</a:t>
            </a:r>
          </a:p>
          <a:p>
            <a:pPr>
              <a:buClr>
                <a:schemeClr val="bg1"/>
              </a:buClr>
            </a:pPr>
            <a:r>
              <a:rPr lang="nl-NL" b="0">
                <a:solidFill>
                  <a:srgbClr val="FFFFFF"/>
                </a:solidFill>
              </a:rPr>
              <a:t>Sfeer bewaken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nl-NL" b="0">
              <a:solidFill>
                <a:srgbClr val="FFFFFF"/>
              </a:solidFill>
            </a:endParaRPr>
          </a:p>
          <a:p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613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8433CB9-1F73-0FED-8CB1-ED9FBD067D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2113" y="87240"/>
            <a:ext cx="10045046" cy="6770760"/>
          </a:xfrm>
        </p:spPr>
      </p:pic>
    </p:spTree>
    <p:extLst>
      <p:ext uri="{BB962C8B-B14F-4D97-AF65-F5344CB8AC3E}">
        <p14:creationId xmlns:p14="http://schemas.microsoft.com/office/powerpoint/2010/main" val="1175253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9E592498-7FDE-417D-9A2E-C82F5DB73995}"/>
              </a:ext>
            </a:extLst>
          </p:cNvPr>
          <p:cNvSpPr/>
          <p:nvPr/>
        </p:nvSpPr>
        <p:spPr>
          <a:xfrm>
            <a:off x="0" y="776270"/>
            <a:ext cx="3453929" cy="5305460"/>
          </a:xfrm>
          <a:prstGeom prst="rect">
            <a:avLst/>
          </a:prstGeom>
          <a:solidFill>
            <a:srgbClr val="FA8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B8F181-B26F-4890-AB30-503DFE939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345" y="1564640"/>
            <a:ext cx="3019309" cy="4693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Clr>
                <a:srgbClr val="F96A1B"/>
              </a:buClr>
              <a:buNone/>
            </a:pPr>
            <a:endParaRPr lang="nl-NL" sz="200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>
              <a:buClr>
                <a:srgbClr val="F96A1B"/>
              </a:buClr>
              <a:buNone/>
            </a:pPr>
            <a:r>
              <a:rPr lang="nl-NL" sz="4000">
                <a:solidFill>
                  <a:schemeClr val="bg1"/>
                </a:solidFill>
                <a:cs typeface="Arial"/>
              </a:rPr>
              <a:t>MOL gesprek</a:t>
            </a:r>
            <a:endParaRPr lang="nl-NL" sz="4000">
              <a:solidFill>
                <a:schemeClr val="bg1"/>
              </a:solidFill>
              <a:ea typeface="Calibri"/>
              <a:cs typeface="Arial"/>
            </a:endParaRPr>
          </a:p>
          <a:p>
            <a:pPr marL="0" indent="0">
              <a:buClr>
                <a:srgbClr val="F96A1B"/>
              </a:buClr>
              <a:buNone/>
            </a:pPr>
            <a:endParaRPr lang="nl-NL" sz="400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>
              <a:buClr>
                <a:srgbClr val="F96A1B"/>
              </a:buClr>
              <a:buNone/>
            </a:pPr>
            <a:endParaRPr lang="nl-NL" sz="400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4000" err="1">
                <a:solidFill>
                  <a:schemeClr val="bg1"/>
                </a:solidFill>
                <a:cs typeface="Arial"/>
              </a:rPr>
              <a:t>Catwise</a:t>
            </a:r>
            <a:endParaRPr lang="nl-NL" sz="4000" err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78163B6-93C7-804D-6B69-FE0778659CFB}"/>
              </a:ext>
            </a:extLst>
          </p:cNvPr>
          <p:cNvSpPr txBox="1"/>
          <p:nvPr/>
        </p:nvSpPr>
        <p:spPr>
          <a:xfrm>
            <a:off x="3874525" y="1043016"/>
            <a:ext cx="7079826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nl-NL" sz="2400"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nl-NL" sz="2800"/>
              <a:t>Gesprek tussen mentor – ouder – leerling</a:t>
            </a:r>
            <a:endParaRPr lang="nl-NL" sz="2800">
              <a:ea typeface="Calibri" panose="020F0502020204030204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nl-NL" sz="2800">
                <a:ea typeface="Calibri" panose="020F0502020204030204"/>
                <a:cs typeface="Calibri"/>
              </a:rPr>
              <a:t>Begin December ,ouders krijgen een mail om zich hiervoor in te schrijven.  </a:t>
            </a:r>
          </a:p>
          <a:p>
            <a:endParaRPr lang="nl-NL" sz="2000">
              <a:cs typeface="Calibri"/>
            </a:endParaRPr>
          </a:p>
        </p:txBody>
      </p:sp>
      <p:pic>
        <p:nvPicPr>
          <p:cNvPr id="2" name="Afbeelding 1" descr="Afbeelding met Lettertype, Graphics, logo, grafische vormgeving&#10;&#10;Automatisch gegenereerde beschrijving">
            <a:extLst>
              <a:ext uri="{FF2B5EF4-FFF2-40B4-BE49-F238E27FC236}">
                <a16:creationId xmlns:a16="http://schemas.microsoft.com/office/drawing/2014/main" id="{1A8EB5DF-101E-723A-B945-84EA0C04F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3042" y="3913254"/>
            <a:ext cx="5410200" cy="169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163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>
              <a:ext uri="{FF2B5EF4-FFF2-40B4-BE49-F238E27FC236}">
                <a16:creationId xmlns:a16="http://schemas.microsoft.com/office/drawing/2014/main" id="{4DAC4B78-95EC-4EC4-86A8-F7FAB987C661}"/>
              </a:ext>
            </a:extLst>
          </p:cNvPr>
          <p:cNvSpPr/>
          <p:nvPr/>
        </p:nvSpPr>
        <p:spPr>
          <a:xfrm>
            <a:off x="-6773" y="688396"/>
            <a:ext cx="3655351" cy="5305460"/>
          </a:xfrm>
          <a:prstGeom prst="rect">
            <a:avLst/>
          </a:prstGeom>
          <a:solidFill>
            <a:srgbClr val="FA8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0BB355A-F2EE-4BB8-A261-D117FF168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443" y="1256463"/>
            <a:ext cx="3092918" cy="1255469"/>
          </a:xfrm>
        </p:spPr>
        <p:txBody>
          <a:bodyPr>
            <a:normAutofit/>
          </a:bodyPr>
          <a:lstStyle/>
          <a:p>
            <a:r>
              <a:rPr lang="nl-NL" sz="4000" b="1">
                <a:solidFill>
                  <a:schemeClr val="bg1"/>
                </a:solidFill>
              </a:rPr>
              <a:t>Vakkenpakket </a:t>
            </a:r>
            <a:br>
              <a:rPr lang="nl-NL" sz="4000" b="1"/>
            </a:br>
            <a:r>
              <a:rPr lang="nl-NL" sz="4000" b="1">
                <a:solidFill>
                  <a:schemeClr val="bg1"/>
                </a:solidFill>
              </a:rPr>
              <a:t>keuze</a:t>
            </a:r>
            <a:endParaRPr lang="nl-NL" sz="4000" b="1">
              <a:solidFill>
                <a:schemeClr val="bg1"/>
              </a:solidFill>
              <a:ea typeface="Calibri Light"/>
              <a:cs typeface="Calibri Ligh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3B46FB-AF88-4CF5-BE2A-6D4C074DF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10320" y="2510395"/>
            <a:ext cx="2992433" cy="327458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nl-NL">
                <a:solidFill>
                  <a:srgbClr val="FFFFFF"/>
                </a:solidFill>
              </a:rPr>
              <a:t>Informatieavond februari 2025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322DF86-8896-45A8-69D2-06D83DFF3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002" y="0"/>
            <a:ext cx="5762567" cy="66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14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9E592498-7FDE-417D-9A2E-C82F5DB73995}"/>
              </a:ext>
            </a:extLst>
          </p:cNvPr>
          <p:cNvSpPr/>
          <p:nvPr/>
        </p:nvSpPr>
        <p:spPr>
          <a:xfrm>
            <a:off x="0" y="776270"/>
            <a:ext cx="3453929" cy="5305460"/>
          </a:xfrm>
          <a:prstGeom prst="rect">
            <a:avLst/>
          </a:prstGeom>
          <a:solidFill>
            <a:srgbClr val="FA8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B8F181-B26F-4890-AB30-503DFE939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007" y="1157648"/>
            <a:ext cx="3019309" cy="280389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Clr>
                <a:srgbClr val="F96A1B"/>
              </a:buClr>
              <a:buNone/>
            </a:pPr>
            <a:r>
              <a:rPr lang="nl-NL" sz="4000" b="1" i="0" u="none" strike="noStrike">
                <a:solidFill>
                  <a:schemeClr val="bg1"/>
                </a:solidFill>
                <a:effectLst/>
                <a:latin typeface="Calibri Light"/>
                <a:ea typeface="Calibri Light"/>
                <a:cs typeface="Arial"/>
              </a:rPr>
              <a:t>Loopbaan </a:t>
            </a:r>
          </a:p>
          <a:p>
            <a:pPr marL="0" indent="0">
              <a:buClr>
                <a:srgbClr val="F96A1B"/>
              </a:buClr>
              <a:buNone/>
            </a:pPr>
            <a:r>
              <a:rPr lang="nl-NL" sz="4000" b="1" i="0" u="none" strike="noStrike">
                <a:solidFill>
                  <a:schemeClr val="bg1"/>
                </a:solidFill>
                <a:effectLst/>
                <a:latin typeface="Calibri Light"/>
                <a:ea typeface="Calibri Light"/>
                <a:cs typeface="Arial"/>
              </a:rPr>
              <a:t>Oriëntatie </a:t>
            </a:r>
          </a:p>
          <a:p>
            <a:pPr marL="0" indent="0">
              <a:buClr>
                <a:srgbClr val="F96A1B"/>
              </a:buClr>
              <a:buNone/>
            </a:pPr>
            <a:r>
              <a:rPr lang="nl-NL" sz="4000" b="1" i="0" u="none" strike="noStrike">
                <a:solidFill>
                  <a:schemeClr val="bg1"/>
                </a:solidFill>
                <a:effectLst/>
                <a:latin typeface="Calibri Light"/>
                <a:ea typeface="Calibri Light"/>
                <a:cs typeface="Arial"/>
              </a:rPr>
              <a:t>Begeleiding (LOB)</a:t>
            </a:r>
          </a:p>
          <a:p>
            <a:pPr marL="0" indent="0">
              <a:buNone/>
            </a:pPr>
            <a:endParaRPr lang="nl-NL" sz="4000" b="1">
              <a:solidFill>
                <a:schemeClr val="bg1"/>
              </a:solidFill>
              <a:latin typeface="Calibri Light"/>
              <a:ea typeface="Calibri"/>
              <a:cs typeface="Arial"/>
            </a:endParaRPr>
          </a:p>
          <a:p>
            <a:pPr marL="0" indent="0">
              <a:buNone/>
            </a:pPr>
            <a:endParaRPr lang="nl-NL" sz="4000" b="1">
              <a:solidFill>
                <a:schemeClr val="bg1"/>
              </a:solidFill>
              <a:latin typeface="Calibri Light"/>
              <a:ea typeface="Calibri"/>
              <a:cs typeface="Arial"/>
            </a:endParaRPr>
          </a:p>
          <a:p>
            <a:pPr marL="0" indent="0">
              <a:buNone/>
            </a:pPr>
            <a:r>
              <a:rPr lang="nl-NL" sz="4000" b="1" err="1">
                <a:solidFill>
                  <a:schemeClr val="bg1"/>
                </a:solidFill>
                <a:latin typeface="Calibri Light"/>
                <a:ea typeface="Calibri"/>
                <a:cs typeface="Arial"/>
              </a:rPr>
              <a:t>Qompas</a:t>
            </a:r>
            <a:endParaRPr lang="nl-NL" sz="4000" b="1">
              <a:solidFill>
                <a:schemeClr val="bg1"/>
              </a:solidFill>
              <a:latin typeface="Calibri Light"/>
              <a:ea typeface="Calibri"/>
              <a:cs typeface="Arial"/>
            </a:endParaRPr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66CF4FE1-CCD8-C5AD-DE46-4E0EE98D4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045" y="786166"/>
            <a:ext cx="5487106" cy="569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179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A31C6318-5309-4811-A02C-E999C6E8EBB3}"/>
              </a:ext>
            </a:extLst>
          </p:cNvPr>
          <p:cNvSpPr/>
          <p:nvPr/>
        </p:nvSpPr>
        <p:spPr>
          <a:xfrm>
            <a:off x="12833" y="745028"/>
            <a:ext cx="3462291" cy="5358800"/>
          </a:xfrm>
          <a:prstGeom prst="rect">
            <a:avLst/>
          </a:prstGeom>
          <a:solidFill>
            <a:srgbClr val="FA8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nl-NL" sz="4000" b="1">
                <a:latin typeface="Calibri Light"/>
                <a:ea typeface="+mn-lt"/>
                <a:cs typeface="+mn-lt"/>
              </a:rPr>
              <a:t>Bedankt </a:t>
            </a:r>
            <a:endParaRPr lang="nl-NL"/>
          </a:p>
          <a:p>
            <a:r>
              <a:rPr lang="nl-NL" sz="4000" b="1">
                <a:latin typeface="Calibri Light"/>
                <a:ea typeface="+mn-lt"/>
                <a:cs typeface="+mn-lt"/>
              </a:rPr>
              <a:t>voor uw </a:t>
            </a:r>
          </a:p>
          <a:p>
            <a:r>
              <a:rPr lang="nl-NL" sz="4000" b="1">
                <a:latin typeface="Calibri Light"/>
                <a:ea typeface="+mn-lt"/>
                <a:cs typeface="+mn-lt"/>
              </a:rPr>
              <a:t>aanwezigheid en inbreng </a:t>
            </a:r>
          </a:p>
        </p:txBody>
      </p:sp>
      <p:pic>
        <p:nvPicPr>
          <p:cNvPr id="1026" name="Picture 2" descr="Duim sticker | Tuning Stickers | Ultimate Tuning">
            <a:extLst>
              <a:ext uri="{FF2B5EF4-FFF2-40B4-BE49-F238E27FC236}">
                <a16:creationId xmlns:a16="http://schemas.microsoft.com/office/drawing/2014/main" id="{F9353701-11F7-9DAC-1113-2C9716DED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029" y="711950"/>
            <a:ext cx="6192929" cy="532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432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B01003-333A-4662-A5D6-9B2B6DFD0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AGENDA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FFC77E-954C-4323-BBC9-AAF3CD4D4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3047" y="1423099"/>
            <a:ext cx="5314089" cy="36387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Clr>
                <a:srgbClr val="F96A1B"/>
              </a:buClr>
              <a:buNone/>
            </a:pPr>
            <a:r>
              <a:rPr lang="nl-NL" sz="2800"/>
              <a:t>We hebben na vanavond</a:t>
            </a:r>
            <a:r>
              <a:rPr lang="nl-NL"/>
              <a:t>:</a:t>
            </a:r>
          </a:p>
          <a:p>
            <a:pPr>
              <a:buClr>
                <a:srgbClr val="F96A1B"/>
              </a:buClr>
              <a:buFont typeface="Arial" panose="020B0604020202020204" pitchFamily="34" charset="0"/>
              <a:buChar char="•"/>
            </a:pPr>
            <a:endParaRPr lang="nl-NL"/>
          </a:p>
          <a:p>
            <a:pPr>
              <a:buClr>
                <a:srgbClr val="F96A1B"/>
              </a:buClr>
              <a:buFont typeface="Arial" panose="020B0604020202020204" pitchFamily="34" charset="0"/>
              <a:buChar char="•"/>
            </a:pPr>
            <a:r>
              <a:rPr lang="nl-NL"/>
              <a:t>k</a:t>
            </a:r>
            <a:r>
              <a:rPr lang="nl-NL" sz="2800"/>
              <a:t>ennisgemaakt met elkaar</a:t>
            </a:r>
            <a:endParaRPr lang="nl-NL" sz="2800">
              <a:ea typeface="Calibri"/>
              <a:cs typeface="Calibri"/>
            </a:endParaRPr>
          </a:p>
          <a:p>
            <a:pPr>
              <a:buClr>
                <a:srgbClr val="F96A1B"/>
              </a:buClr>
              <a:buFont typeface="Arial" panose="020B0604020202020204" pitchFamily="34" charset="0"/>
              <a:buChar char="•"/>
            </a:pPr>
            <a:r>
              <a:rPr lang="nl-NL"/>
              <a:t>verwachtingen gedeeld</a:t>
            </a:r>
            <a:endParaRPr lang="nl-NL">
              <a:ea typeface="Calibri"/>
              <a:cs typeface="Calibri"/>
            </a:endParaRPr>
          </a:p>
          <a:p>
            <a:pPr>
              <a:buClr>
                <a:srgbClr val="F96A1B"/>
              </a:buClr>
              <a:buFont typeface="Arial" panose="020B0604020202020204" pitchFamily="34" charset="0"/>
              <a:buChar char="•"/>
            </a:pPr>
            <a:r>
              <a:rPr lang="nl-NL"/>
              <a:t>informatie gedeeld </a:t>
            </a:r>
            <a:endParaRPr lang="nl-NL">
              <a:cs typeface="Calibri"/>
            </a:endParaRPr>
          </a:p>
          <a:p>
            <a:pPr marL="0" indent="0">
              <a:buClr>
                <a:srgbClr val="F96A1B"/>
              </a:buClr>
              <a:buNone/>
            </a:pPr>
            <a:endParaRPr lang="nl-NL" sz="2800">
              <a:cs typeface="Calibri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E90A38A4-CFC2-4802-B1EF-6B9E0C68BAA0}"/>
              </a:ext>
            </a:extLst>
          </p:cNvPr>
          <p:cNvSpPr/>
          <p:nvPr/>
        </p:nvSpPr>
        <p:spPr>
          <a:xfrm>
            <a:off x="-305" y="771698"/>
            <a:ext cx="3453929" cy="5305460"/>
          </a:xfrm>
          <a:prstGeom prst="rect">
            <a:avLst/>
          </a:prstGeom>
          <a:solidFill>
            <a:srgbClr val="FA8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4000" b="1" dirty="0">
                <a:latin typeface="Calibri Light"/>
                <a:ea typeface="Calibri Light"/>
                <a:cs typeface="Calibri Light"/>
              </a:rPr>
              <a:t>Wat willen we  bereiken</a:t>
            </a:r>
          </a:p>
        </p:txBody>
      </p:sp>
      <p:pic>
        <p:nvPicPr>
          <p:cNvPr id="6" name="Picture 2" descr="Afbeelding met tekst, Lettertype, schermopname, ontwerp&#10;&#10;Automatisch gegenereerde beschrijving">
            <a:extLst>
              <a:ext uri="{FF2B5EF4-FFF2-40B4-BE49-F238E27FC236}">
                <a16:creationId xmlns:a16="http://schemas.microsoft.com/office/drawing/2014/main" id="{B89F585F-FC72-002D-A775-281DBA8814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0" b="2221"/>
          <a:stretch/>
        </p:blipFill>
        <p:spPr bwMode="auto">
          <a:xfrm>
            <a:off x="10415239" y="-1"/>
            <a:ext cx="1776754" cy="1204721"/>
          </a:xfrm>
          <a:custGeom>
            <a:avLst/>
            <a:gdLst/>
            <a:ahLst/>
            <a:cxnLst/>
            <a:rect l="l" t="t" r="r" b="b"/>
            <a:pathLst>
              <a:path w="6006950" h="4187672">
                <a:moveTo>
                  <a:pt x="9223" y="0"/>
                </a:moveTo>
                <a:lnTo>
                  <a:pt x="6006950" y="0"/>
                </a:lnTo>
                <a:lnTo>
                  <a:pt x="6006950" y="4169490"/>
                </a:lnTo>
                <a:lnTo>
                  <a:pt x="5787907" y="4174448"/>
                </a:lnTo>
                <a:cubicBezTo>
                  <a:pt x="5713866" y="4173475"/>
                  <a:pt x="5639861" y="4169853"/>
                  <a:pt x="5566029" y="4163587"/>
                </a:cubicBezTo>
                <a:cubicBezTo>
                  <a:pt x="5458843" y="4155595"/>
                  <a:pt x="5350768" y="4144559"/>
                  <a:pt x="5244343" y="4164855"/>
                </a:cubicBezTo>
                <a:cubicBezTo>
                  <a:pt x="5127517" y="4187307"/>
                  <a:pt x="5010817" y="4187434"/>
                  <a:pt x="4892977" y="4181726"/>
                </a:cubicBezTo>
                <a:cubicBezTo>
                  <a:pt x="4792260" y="4176906"/>
                  <a:pt x="4691923" y="4151536"/>
                  <a:pt x="4590445" y="4178301"/>
                </a:cubicBezTo>
                <a:cubicBezTo>
                  <a:pt x="4580348" y="4179772"/>
                  <a:pt x="4570061" y="4179341"/>
                  <a:pt x="4560128" y="4177032"/>
                </a:cubicBezTo>
                <a:cubicBezTo>
                  <a:pt x="4449137" y="4161684"/>
                  <a:pt x="4337384" y="4174242"/>
                  <a:pt x="4226013" y="4169929"/>
                </a:cubicBezTo>
                <a:cubicBezTo>
                  <a:pt x="4174640" y="4167899"/>
                  <a:pt x="4122252" y="4169041"/>
                  <a:pt x="4071513" y="4163587"/>
                </a:cubicBezTo>
                <a:cubicBezTo>
                  <a:pt x="3955067" y="4151156"/>
                  <a:pt x="3838874" y="4144559"/>
                  <a:pt x="3723697" y="4173861"/>
                </a:cubicBezTo>
                <a:cubicBezTo>
                  <a:pt x="3690082" y="4181764"/>
                  <a:pt x="3655732" y="4186013"/>
                  <a:pt x="3621204" y="4186546"/>
                </a:cubicBezTo>
                <a:cubicBezTo>
                  <a:pt x="3508437" y="4190605"/>
                  <a:pt x="3396050" y="4182867"/>
                  <a:pt x="3283664" y="4176525"/>
                </a:cubicBezTo>
                <a:cubicBezTo>
                  <a:pt x="3205652" y="4172085"/>
                  <a:pt x="3127768" y="4162445"/>
                  <a:pt x="3049630" y="4170563"/>
                </a:cubicBezTo>
                <a:cubicBezTo>
                  <a:pt x="3004218" y="4175257"/>
                  <a:pt x="2958427" y="4175257"/>
                  <a:pt x="2913015" y="4170563"/>
                </a:cubicBezTo>
                <a:cubicBezTo>
                  <a:pt x="2829321" y="4160758"/>
                  <a:pt x="2744879" y="4158931"/>
                  <a:pt x="2660842" y="4165109"/>
                </a:cubicBezTo>
                <a:cubicBezTo>
                  <a:pt x="2535390" y="4175891"/>
                  <a:pt x="2410065" y="4184897"/>
                  <a:pt x="2284232" y="4167773"/>
                </a:cubicBezTo>
                <a:cubicBezTo>
                  <a:pt x="2212868" y="4156559"/>
                  <a:pt x="2140312" y="4155240"/>
                  <a:pt x="2068592" y="4163840"/>
                </a:cubicBezTo>
                <a:cubicBezTo>
                  <a:pt x="1897729" y="4187814"/>
                  <a:pt x="1726485" y="4180077"/>
                  <a:pt x="1555241" y="4170183"/>
                </a:cubicBezTo>
                <a:cubicBezTo>
                  <a:pt x="1440824" y="4163460"/>
                  <a:pt x="1325901" y="4151156"/>
                  <a:pt x="1211738" y="4167392"/>
                </a:cubicBezTo>
                <a:cubicBezTo>
                  <a:pt x="1066118" y="4187688"/>
                  <a:pt x="920370" y="4180965"/>
                  <a:pt x="774368" y="4175003"/>
                </a:cubicBezTo>
                <a:cubicBezTo>
                  <a:pt x="667182" y="4170563"/>
                  <a:pt x="559869" y="4157117"/>
                  <a:pt x="452430" y="4173734"/>
                </a:cubicBezTo>
                <a:cubicBezTo>
                  <a:pt x="441369" y="4175244"/>
                  <a:pt x="430117" y="4174115"/>
                  <a:pt x="419576" y="4170436"/>
                </a:cubicBezTo>
                <a:cubicBezTo>
                  <a:pt x="378807" y="4157016"/>
                  <a:pt x="335096" y="4155215"/>
                  <a:pt x="293363" y="4165236"/>
                </a:cubicBezTo>
                <a:cubicBezTo>
                  <a:pt x="216367" y="4182106"/>
                  <a:pt x="139497" y="4189463"/>
                  <a:pt x="61105" y="4174115"/>
                </a:cubicBezTo>
                <a:lnTo>
                  <a:pt x="13323" y="4171265"/>
                </a:lnTo>
                <a:lnTo>
                  <a:pt x="28554" y="3843045"/>
                </a:lnTo>
                <a:cubicBezTo>
                  <a:pt x="30457" y="3722610"/>
                  <a:pt x="27412" y="3602256"/>
                  <a:pt x="15626" y="3482187"/>
                </a:cubicBezTo>
                <a:cubicBezTo>
                  <a:pt x="-847" y="3335690"/>
                  <a:pt x="-4304" y="3188124"/>
                  <a:pt x="5296" y="3041068"/>
                </a:cubicBezTo>
                <a:cubicBezTo>
                  <a:pt x="11786" y="2956911"/>
                  <a:pt x="18539" y="2872754"/>
                  <a:pt x="22776" y="2788472"/>
                </a:cubicBezTo>
                <a:cubicBezTo>
                  <a:pt x="28180" y="2668580"/>
                  <a:pt x="25173" y="2548474"/>
                  <a:pt x="13771" y="2428964"/>
                </a:cubicBezTo>
                <a:cubicBezTo>
                  <a:pt x="4237" y="2337829"/>
                  <a:pt x="3177" y="2246070"/>
                  <a:pt x="10593" y="2154757"/>
                </a:cubicBezTo>
                <a:cubicBezTo>
                  <a:pt x="25690" y="1999286"/>
                  <a:pt x="9931" y="1843813"/>
                  <a:pt x="5032" y="1688466"/>
                </a:cubicBezTo>
                <a:cubicBezTo>
                  <a:pt x="-3577" y="1402691"/>
                  <a:pt x="20393" y="1117045"/>
                  <a:pt x="9666" y="831270"/>
                </a:cubicBezTo>
                <a:cubicBezTo>
                  <a:pt x="3841" y="689908"/>
                  <a:pt x="16420" y="548673"/>
                  <a:pt x="9666" y="407311"/>
                </a:cubicBezTo>
                <a:cubicBezTo>
                  <a:pt x="4105" y="306755"/>
                  <a:pt x="397" y="206200"/>
                  <a:pt x="4105" y="105518"/>
                </a:cubicBezTo>
                <a:cubicBezTo>
                  <a:pt x="5164" y="78059"/>
                  <a:pt x="5826" y="50473"/>
                  <a:pt x="9534" y="2339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6472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B01003-333A-4662-A5D6-9B2B6DFD0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AGENDA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FFC77E-954C-4323-BBC9-AAF3CD4D4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1276" y="1374496"/>
            <a:ext cx="7787323" cy="493591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F96A1B"/>
              </a:buClr>
            </a:pPr>
            <a:r>
              <a:rPr lang="nl-NL">
                <a:cs typeface="Calibri"/>
              </a:rPr>
              <a:t>Kennismaken</a:t>
            </a:r>
            <a:endParaRPr lang="nl-NL"/>
          </a:p>
          <a:p>
            <a:pPr>
              <a:buClr>
                <a:srgbClr val="F96A1B"/>
              </a:buClr>
            </a:pPr>
            <a:r>
              <a:rPr lang="nl-NL" sz="2800"/>
              <a:t>Huishoudelijke zaken</a:t>
            </a:r>
            <a:endParaRPr lang="nl-NL">
              <a:ea typeface="Calibri" panose="020F0502020204030204"/>
              <a:cs typeface="Calibri" panose="020F0502020204030204"/>
            </a:endParaRPr>
          </a:p>
          <a:p>
            <a:pPr>
              <a:buClr>
                <a:srgbClr val="F96A1B"/>
              </a:buClr>
            </a:pPr>
            <a:r>
              <a:rPr lang="nl-NL"/>
              <a:t>Verwachtingen en de Gouden driehoek</a:t>
            </a:r>
            <a:endParaRPr lang="nl-NL" sz="2800">
              <a:cs typeface="Calibri"/>
            </a:endParaRPr>
          </a:p>
          <a:p>
            <a:pPr>
              <a:buClr>
                <a:srgbClr val="F96A1B"/>
              </a:buClr>
            </a:pPr>
            <a:r>
              <a:rPr lang="nl-NL" sz="2800"/>
              <a:t>Bijzonderheden dit jaar</a:t>
            </a:r>
            <a:endParaRPr lang="nl-NL" sz="2800">
              <a:cs typeface="Calibri"/>
            </a:endParaRPr>
          </a:p>
          <a:p>
            <a:pPr lvl="1">
              <a:buClr>
                <a:srgbClr val="F96A1B"/>
              </a:buClr>
            </a:pPr>
            <a:endParaRPr lang="nl-NL">
              <a:ea typeface="Calibri" panose="020F0502020204030204"/>
              <a:cs typeface="Calibri"/>
            </a:endParaRPr>
          </a:p>
          <a:p>
            <a:pPr marL="457200" lvl="1" indent="0">
              <a:buClr>
                <a:srgbClr val="F96A1B"/>
              </a:buClr>
              <a:buNone/>
            </a:pPr>
            <a:endParaRPr lang="nl-NL">
              <a:ea typeface="Calibri" panose="020F0502020204030204"/>
              <a:cs typeface="Calibri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E90A38A4-CFC2-4802-B1EF-6B9E0C68BAA0}"/>
              </a:ext>
            </a:extLst>
          </p:cNvPr>
          <p:cNvSpPr/>
          <p:nvPr/>
        </p:nvSpPr>
        <p:spPr>
          <a:xfrm>
            <a:off x="0" y="780842"/>
            <a:ext cx="3453929" cy="5305460"/>
          </a:xfrm>
          <a:prstGeom prst="rect">
            <a:avLst/>
          </a:prstGeom>
          <a:solidFill>
            <a:srgbClr val="FA8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4000" b="1" dirty="0">
                <a:latin typeface="Calibri Light"/>
                <a:ea typeface="Calibri Light"/>
                <a:cs typeface="Calibri Light"/>
              </a:rPr>
              <a:t>Programma</a:t>
            </a:r>
          </a:p>
        </p:txBody>
      </p:sp>
      <p:pic>
        <p:nvPicPr>
          <p:cNvPr id="6" name="Picture 2" descr="Afbeelding met tekst, Lettertype, schermopname, ontwerp&#10;&#10;Automatisch gegenereerde beschrijving">
            <a:extLst>
              <a:ext uri="{FF2B5EF4-FFF2-40B4-BE49-F238E27FC236}">
                <a16:creationId xmlns:a16="http://schemas.microsoft.com/office/drawing/2014/main" id="{99564E27-BE69-E730-1A76-02058C8262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0" b="2221"/>
          <a:stretch/>
        </p:blipFill>
        <p:spPr bwMode="auto">
          <a:xfrm>
            <a:off x="10415239" y="-1"/>
            <a:ext cx="1776754" cy="1204721"/>
          </a:xfrm>
          <a:custGeom>
            <a:avLst/>
            <a:gdLst/>
            <a:ahLst/>
            <a:cxnLst/>
            <a:rect l="l" t="t" r="r" b="b"/>
            <a:pathLst>
              <a:path w="6006950" h="4187672">
                <a:moveTo>
                  <a:pt x="9223" y="0"/>
                </a:moveTo>
                <a:lnTo>
                  <a:pt x="6006950" y="0"/>
                </a:lnTo>
                <a:lnTo>
                  <a:pt x="6006950" y="4169490"/>
                </a:lnTo>
                <a:lnTo>
                  <a:pt x="5787907" y="4174448"/>
                </a:lnTo>
                <a:cubicBezTo>
                  <a:pt x="5713866" y="4173475"/>
                  <a:pt x="5639861" y="4169853"/>
                  <a:pt x="5566029" y="4163587"/>
                </a:cubicBezTo>
                <a:cubicBezTo>
                  <a:pt x="5458843" y="4155595"/>
                  <a:pt x="5350768" y="4144559"/>
                  <a:pt x="5244343" y="4164855"/>
                </a:cubicBezTo>
                <a:cubicBezTo>
                  <a:pt x="5127517" y="4187307"/>
                  <a:pt x="5010817" y="4187434"/>
                  <a:pt x="4892977" y="4181726"/>
                </a:cubicBezTo>
                <a:cubicBezTo>
                  <a:pt x="4792260" y="4176906"/>
                  <a:pt x="4691923" y="4151536"/>
                  <a:pt x="4590445" y="4178301"/>
                </a:cubicBezTo>
                <a:cubicBezTo>
                  <a:pt x="4580348" y="4179772"/>
                  <a:pt x="4570061" y="4179341"/>
                  <a:pt x="4560128" y="4177032"/>
                </a:cubicBezTo>
                <a:cubicBezTo>
                  <a:pt x="4449137" y="4161684"/>
                  <a:pt x="4337384" y="4174242"/>
                  <a:pt x="4226013" y="4169929"/>
                </a:cubicBezTo>
                <a:cubicBezTo>
                  <a:pt x="4174640" y="4167899"/>
                  <a:pt x="4122252" y="4169041"/>
                  <a:pt x="4071513" y="4163587"/>
                </a:cubicBezTo>
                <a:cubicBezTo>
                  <a:pt x="3955067" y="4151156"/>
                  <a:pt x="3838874" y="4144559"/>
                  <a:pt x="3723697" y="4173861"/>
                </a:cubicBezTo>
                <a:cubicBezTo>
                  <a:pt x="3690082" y="4181764"/>
                  <a:pt x="3655732" y="4186013"/>
                  <a:pt x="3621204" y="4186546"/>
                </a:cubicBezTo>
                <a:cubicBezTo>
                  <a:pt x="3508437" y="4190605"/>
                  <a:pt x="3396050" y="4182867"/>
                  <a:pt x="3283664" y="4176525"/>
                </a:cubicBezTo>
                <a:cubicBezTo>
                  <a:pt x="3205652" y="4172085"/>
                  <a:pt x="3127768" y="4162445"/>
                  <a:pt x="3049630" y="4170563"/>
                </a:cubicBezTo>
                <a:cubicBezTo>
                  <a:pt x="3004218" y="4175257"/>
                  <a:pt x="2958427" y="4175257"/>
                  <a:pt x="2913015" y="4170563"/>
                </a:cubicBezTo>
                <a:cubicBezTo>
                  <a:pt x="2829321" y="4160758"/>
                  <a:pt x="2744879" y="4158931"/>
                  <a:pt x="2660842" y="4165109"/>
                </a:cubicBezTo>
                <a:cubicBezTo>
                  <a:pt x="2535390" y="4175891"/>
                  <a:pt x="2410065" y="4184897"/>
                  <a:pt x="2284232" y="4167773"/>
                </a:cubicBezTo>
                <a:cubicBezTo>
                  <a:pt x="2212868" y="4156559"/>
                  <a:pt x="2140312" y="4155240"/>
                  <a:pt x="2068592" y="4163840"/>
                </a:cubicBezTo>
                <a:cubicBezTo>
                  <a:pt x="1897729" y="4187814"/>
                  <a:pt x="1726485" y="4180077"/>
                  <a:pt x="1555241" y="4170183"/>
                </a:cubicBezTo>
                <a:cubicBezTo>
                  <a:pt x="1440824" y="4163460"/>
                  <a:pt x="1325901" y="4151156"/>
                  <a:pt x="1211738" y="4167392"/>
                </a:cubicBezTo>
                <a:cubicBezTo>
                  <a:pt x="1066118" y="4187688"/>
                  <a:pt x="920370" y="4180965"/>
                  <a:pt x="774368" y="4175003"/>
                </a:cubicBezTo>
                <a:cubicBezTo>
                  <a:pt x="667182" y="4170563"/>
                  <a:pt x="559869" y="4157117"/>
                  <a:pt x="452430" y="4173734"/>
                </a:cubicBezTo>
                <a:cubicBezTo>
                  <a:pt x="441369" y="4175244"/>
                  <a:pt x="430117" y="4174115"/>
                  <a:pt x="419576" y="4170436"/>
                </a:cubicBezTo>
                <a:cubicBezTo>
                  <a:pt x="378807" y="4157016"/>
                  <a:pt x="335096" y="4155215"/>
                  <a:pt x="293363" y="4165236"/>
                </a:cubicBezTo>
                <a:cubicBezTo>
                  <a:pt x="216367" y="4182106"/>
                  <a:pt x="139497" y="4189463"/>
                  <a:pt x="61105" y="4174115"/>
                </a:cubicBezTo>
                <a:lnTo>
                  <a:pt x="13323" y="4171265"/>
                </a:lnTo>
                <a:lnTo>
                  <a:pt x="28554" y="3843045"/>
                </a:lnTo>
                <a:cubicBezTo>
                  <a:pt x="30457" y="3722610"/>
                  <a:pt x="27412" y="3602256"/>
                  <a:pt x="15626" y="3482187"/>
                </a:cubicBezTo>
                <a:cubicBezTo>
                  <a:pt x="-847" y="3335690"/>
                  <a:pt x="-4304" y="3188124"/>
                  <a:pt x="5296" y="3041068"/>
                </a:cubicBezTo>
                <a:cubicBezTo>
                  <a:pt x="11786" y="2956911"/>
                  <a:pt x="18539" y="2872754"/>
                  <a:pt x="22776" y="2788472"/>
                </a:cubicBezTo>
                <a:cubicBezTo>
                  <a:pt x="28180" y="2668580"/>
                  <a:pt x="25173" y="2548474"/>
                  <a:pt x="13771" y="2428964"/>
                </a:cubicBezTo>
                <a:cubicBezTo>
                  <a:pt x="4237" y="2337829"/>
                  <a:pt x="3177" y="2246070"/>
                  <a:pt x="10593" y="2154757"/>
                </a:cubicBezTo>
                <a:cubicBezTo>
                  <a:pt x="25690" y="1999286"/>
                  <a:pt x="9931" y="1843813"/>
                  <a:pt x="5032" y="1688466"/>
                </a:cubicBezTo>
                <a:cubicBezTo>
                  <a:pt x="-3577" y="1402691"/>
                  <a:pt x="20393" y="1117045"/>
                  <a:pt x="9666" y="831270"/>
                </a:cubicBezTo>
                <a:cubicBezTo>
                  <a:pt x="3841" y="689908"/>
                  <a:pt x="16420" y="548673"/>
                  <a:pt x="9666" y="407311"/>
                </a:cubicBezTo>
                <a:cubicBezTo>
                  <a:pt x="4105" y="306755"/>
                  <a:pt x="397" y="206200"/>
                  <a:pt x="4105" y="105518"/>
                </a:cubicBezTo>
                <a:cubicBezTo>
                  <a:pt x="5164" y="78059"/>
                  <a:pt x="5826" y="50473"/>
                  <a:pt x="9534" y="2339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308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B01003-333A-4662-A5D6-9B2B6DFD0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AGENDA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FFC77E-954C-4323-BBC9-AAF3CD4D4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3914" y="1202960"/>
            <a:ext cx="5314089" cy="363875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F96A1B"/>
              </a:buClr>
            </a:pPr>
            <a:r>
              <a:rPr lang="nl-NL" sz="2800">
                <a:cs typeface="Calibri"/>
              </a:rPr>
              <a:t>Introductie week; Keep </a:t>
            </a:r>
            <a:r>
              <a:rPr lang="nl-NL" sz="2800" err="1">
                <a:cs typeface="Calibri"/>
              </a:rPr>
              <a:t>Moving</a:t>
            </a:r>
            <a:endParaRPr lang="nl-NL" sz="2800">
              <a:cs typeface="Calibri"/>
            </a:endParaRPr>
          </a:p>
          <a:p>
            <a:pPr>
              <a:buClr>
                <a:srgbClr val="F96A1B"/>
              </a:buClr>
            </a:pPr>
            <a:r>
              <a:rPr lang="nl-NL" sz="2800">
                <a:cs typeface="Calibri"/>
              </a:rPr>
              <a:t>Mentor lessen; groepsvorming</a:t>
            </a:r>
            <a:endParaRPr lang="nl-NL" sz="2800">
              <a:ea typeface="Calibri"/>
              <a:cs typeface="Calibri"/>
            </a:endParaRPr>
          </a:p>
          <a:p>
            <a:pPr>
              <a:buClr>
                <a:srgbClr val="F96A1B"/>
              </a:buClr>
            </a:pPr>
            <a:r>
              <a:rPr lang="nl-NL" sz="2800">
                <a:cs typeface="Calibri"/>
              </a:rPr>
              <a:t>OSG Week 4x per jaar</a:t>
            </a:r>
            <a:endParaRPr lang="nl-NL" sz="2800">
              <a:ea typeface="Calibri"/>
              <a:cs typeface="Calibri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E90A38A4-CFC2-4802-B1EF-6B9E0C68BAA0}"/>
              </a:ext>
            </a:extLst>
          </p:cNvPr>
          <p:cNvSpPr/>
          <p:nvPr/>
        </p:nvSpPr>
        <p:spPr>
          <a:xfrm>
            <a:off x="-305" y="771698"/>
            <a:ext cx="3453929" cy="5305460"/>
          </a:xfrm>
          <a:prstGeom prst="rect">
            <a:avLst/>
          </a:prstGeom>
          <a:solidFill>
            <a:srgbClr val="FA8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4000" b="1" dirty="0">
                <a:latin typeface="Calibri Light"/>
                <a:ea typeface="Calibri Light"/>
                <a:cs typeface="Calibri Light"/>
              </a:rPr>
              <a:t>Kennis maken</a:t>
            </a:r>
          </a:p>
          <a:p>
            <a:pPr algn="ctr"/>
            <a:endParaRPr lang="nl-NL" sz="4000" b="1" dirty="0">
              <a:latin typeface="Calibri Light"/>
              <a:ea typeface="Calibri Light"/>
              <a:cs typeface="Calibri Light"/>
            </a:endParaRPr>
          </a:p>
          <a:p>
            <a:pPr algn="ctr"/>
            <a:r>
              <a:rPr lang="nl-NL" sz="4000" b="1" dirty="0">
                <a:latin typeface="Calibri Light"/>
                <a:ea typeface="Calibri Light"/>
                <a:cs typeface="Calibri Light"/>
              </a:rPr>
              <a:t>Krachtige klas XXL </a:t>
            </a:r>
          </a:p>
          <a:p>
            <a:pPr algn="ctr"/>
            <a:endParaRPr lang="nl-NL" sz="4000"/>
          </a:p>
        </p:txBody>
      </p:sp>
      <p:pic>
        <p:nvPicPr>
          <p:cNvPr id="6" name="Picture 2" descr="Afbeelding met tekst, Lettertype, schermopname, ontwerp&#10;&#10;Automatisch gegenereerde beschrijving">
            <a:extLst>
              <a:ext uri="{FF2B5EF4-FFF2-40B4-BE49-F238E27FC236}">
                <a16:creationId xmlns:a16="http://schemas.microsoft.com/office/drawing/2014/main" id="{B89F585F-FC72-002D-A775-281DBA8814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0" b="2221"/>
          <a:stretch/>
        </p:blipFill>
        <p:spPr bwMode="auto">
          <a:xfrm>
            <a:off x="10415239" y="-1"/>
            <a:ext cx="1776754" cy="1204721"/>
          </a:xfrm>
          <a:custGeom>
            <a:avLst/>
            <a:gdLst/>
            <a:ahLst/>
            <a:cxnLst/>
            <a:rect l="l" t="t" r="r" b="b"/>
            <a:pathLst>
              <a:path w="6006950" h="4187672">
                <a:moveTo>
                  <a:pt x="9223" y="0"/>
                </a:moveTo>
                <a:lnTo>
                  <a:pt x="6006950" y="0"/>
                </a:lnTo>
                <a:lnTo>
                  <a:pt x="6006950" y="4169490"/>
                </a:lnTo>
                <a:lnTo>
                  <a:pt x="5787907" y="4174448"/>
                </a:lnTo>
                <a:cubicBezTo>
                  <a:pt x="5713866" y="4173475"/>
                  <a:pt x="5639861" y="4169853"/>
                  <a:pt x="5566029" y="4163587"/>
                </a:cubicBezTo>
                <a:cubicBezTo>
                  <a:pt x="5458843" y="4155595"/>
                  <a:pt x="5350768" y="4144559"/>
                  <a:pt x="5244343" y="4164855"/>
                </a:cubicBezTo>
                <a:cubicBezTo>
                  <a:pt x="5127517" y="4187307"/>
                  <a:pt x="5010817" y="4187434"/>
                  <a:pt x="4892977" y="4181726"/>
                </a:cubicBezTo>
                <a:cubicBezTo>
                  <a:pt x="4792260" y="4176906"/>
                  <a:pt x="4691923" y="4151536"/>
                  <a:pt x="4590445" y="4178301"/>
                </a:cubicBezTo>
                <a:cubicBezTo>
                  <a:pt x="4580348" y="4179772"/>
                  <a:pt x="4570061" y="4179341"/>
                  <a:pt x="4560128" y="4177032"/>
                </a:cubicBezTo>
                <a:cubicBezTo>
                  <a:pt x="4449137" y="4161684"/>
                  <a:pt x="4337384" y="4174242"/>
                  <a:pt x="4226013" y="4169929"/>
                </a:cubicBezTo>
                <a:cubicBezTo>
                  <a:pt x="4174640" y="4167899"/>
                  <a:pt x="4122252" y="4169041"/>
                  <a:pt x="4071513" y="4163587"/>
                </a:cubicBezTo>
                <a:cubicBezTo>
                  <a:pt x="3955067" y="4151156"/>
                  <a:pt x="3838874" y="4144559"/>
                  <a:pt x="3723697" y="4173861"/>
                </a:cubicBezTo>
                <a:cubicBezTo>
                  <a:pt x="3690082" y="4181764"/>
                  <a:pt x="3655732" y="4186013"/>
                  <a:pt x="3621204" y="4186546"/>
                </a:cubicBezTo>
                <a:cubicBezTo>
                  <a:pt x="3508437" y="4190605"/>
                  <a:pt x="3396050" y="4182867"/>
                  <a:pt x="3283664" y="4176525"/>
                </a:cubicBezTo>
                <a:cubicBezTo>
                  <a:pt x="3205652" y="4172085"/>
                  <a:pt x="3127768" y="4162445"/>
                  <a:pt x="3049630" y="4170563"/>
                </a:cubicBezTo>
                <a:cubicBezTo>
                  <a:pt x="3004218" y="4175257"/>
                  <a:pt x="2958427" y="4175257"/>
                  <a:pt x="2913015" y="4170563"/>
                </a:cubicBezTo>
                <a:cubicBezTo>
                  <a:pt x="2829321" y="4160758"/>
                  <a:pt x="2744879" y="4158931"/>
                  <a:pt x="2660842" y="4165109"/>
                </a:cubicBezTo>
                <a:cubicBezTo>
                  <a:pt x="2535390" y="4175891"/>
                  <a:pt x="2410065" y="4184897"/>
                  <a:pt x="2284232" y="4167773"/>
                </a:cubicBezTo>
                <a:cubicBezTo>
                  <a:pt x="2212868" y="4156559"/>
                  <a:pt x="2140312" y="4155240"/>
                  <a:pt x="2068592" y="4163840"/>
                </a:cubicBezTo>
                <a:cubicBezTo>
                  <a:pt x="1897729" y="4187814"/>
                  <a:pt x="1726485" y="4180077"/>
                  <a:pt x="1555241" y="4170183"/>
                </a:cubicBezTo>
                <a:cubicBezTo>
                  <a:pt x="1440824" y="4163460"/>
                  <a:pt x="1325901" y="4151156"/>
                  <a:pt x="1211738" y="4167392"/>
                </a:cubicBezTo>
                <a:cubicBezTo>
                  <a:pt x="1066118" y="4187688"/>
                  <a:pt x="920370" y="4180965"/>
                  <a:pt x="774368" y="4175003"/>
                </a:cubicBezTo>
                <a:cubicBezTo>
                  <a:pt x="667182" y="4170563"/>
                  <a:pt x="559869" y="4157117"/>
                  <a:pt x="452430" y="4173734"/>
                </a:cubicBezTo>
                <a:cubicBezTo>
                  <a:pt x="441369" y="4175244"/>
                  <a:pt x="430117" y="4174115"/>
                  <a:pt x="419576" y="4170436"/>
                </a:cubicBezTo>
                <a:cubicBezTo>
                  <a:pt x="378807" y="4157016"/>
                  <a:pt x="335096" y="4155215"/>
                  <a:pt x="293363" y="4165236"/>
                </a:cubicBezTo>
                <a:cubicBezTo>
                  <a:pt x="216367" y="4182106"/>
                  <a:pt x="139497" y="4189463"/>
                  <a:pt x="61105" y="4174115"/>
                </a:cubicBezTo>
                <a:lnTo>
                  <a:pt x="13323" y="4171265"/>
                </a:lnTo>
                <a:lnTo>
                  <a:pt x="28554" y="3843045"/>
                </a:lnTo>
                <a:cubicBezTo>
                  <a:pt x="30457" y="3722610"/>
                  <a:pt x="27412" y="3602256"/>
                  <a:pt x="15626" y="3482187"/>
                </a:cubicBezTo>
                <a:cubicBezTo>
                  <a:pt x="-847" y="3335690"/>
                  <a:pt x="-4304" y="3188124"/>
                  <a:pt x="5296" y="3041068"/>
                </a:cubicBezTo>
                <a:cubicBezTo>
                  <a:pt x="11786" y="2956911"/>
                  <a:pt x="18539" y="2872754"/>
                  <a:pt x="22776" y="2788472"/>
                </a:cubicBezTo>
                <a:cubicBezTo>
                  <a:pt x="28180" y="2668580"/>
                  <a:pt x="25173" y="2548474"/>
                  <a:pt x="13771" y="2428964"/>
                </a:cubicBezTo>
                <a:cubicBezTo>
                  <a:pt x="4237" y="2337829"/>
                  <a:pt x="3177" y="2246070"/>
                  <a:pt x="10593" y="2154757"/>
                </a:cubicBezTo>
                <a:cubicBezTo>
                  <a:pt x="25690" y="1999286"/>
                  <a:pt x="9931" y="1843813"/>
                  <a:pt x="5032" y="1688466"/>
                </a:cubicBezTo>
                <a:cubicBezTo>
                  <a:pt x="-3577" y="1402691"/>
                  <a:pt x="20393" y="1117045"/>
                  <a:pt x="9666" y="831270"/>
                </a:cubicBezTo>
                <a:cubicBezTo>
                  <a:pt x="3841" y="689908"/>
                  <a:pt x="16420" y="548673"/>
                  <a:pt x="9666" y="407311"/>
                </a:cubicBezTo>
                <a:cubicBezTo>
                  <a:pt x="4105" y="306755"/>
                  <a:pt x="397" y="206200"/>
                  <a:pt x="4105" y="105518"/>
                </a:cubicBezTo>
                <a:cubicBezTo>
                  <a:pt x="5164" y="78059"/>
                  <a:pt x="5826" y="50473"/>
                  <a:pt x="9534" y="2339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Keep Moving - Obstacle Sprint | Hoever ga jij om de snelste tijd neer te  zetten? Een parcour van 750 meter met 24 obstakels. De Keep Moving -  Obstakel Sprint is voor">
            <a:extLst>
              <a:ext uri="{FF2B5EF4-FFF2-40B4-BE49-F238E27FC236}">
                <a16:creationId xmlns:a16="http://schemas.microsoft.com/office/drawing/2014/main" id="{408FC3F3-9CA9-3D4E-78E1-A74A8E83FD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8"/>
          <a:stretch/>
        </p:blipFill>
        <p:spPr bwMode="auto">
          <a:xfrm>
            <a:off x="7611253" y="2779645"/>
            <a:ext cx="4002858" cy="330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63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6D80D1-E0DC-424D-8EB9-6BF080323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78C81BB3-A598-4DAE-BAC3-5EBAB92FB798}"/>
              </a:ext>
            </a:extLst>
          </p:cNvPr>
          <p:cNvSpPr/>
          <p:nvPr/>
        </p:nvSpPr>
        <p:spPr>
          <a:xfrm>
            <a:off x="-14240" y="893731"/>
            <a:ext cx="3462290" cy="5305460"/>
          </a:xfrm>
          <a:prstGeom prst="rect">
            <a:avLst/>
          </a:prstGeom>
          <a:solidFill>
            <a:srgbClr val="FA8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4000" b="1" dirty="0">
                <a:latin typeface="Calibri Light"/>
                <a:ea typeface="Calibri Light"/>
                <a:cs typeface="Calibri Light"/>
              </a:rPr>
              <a:t>Magister</a:t>
            </a:r>
          </a:p>
          <a:p>
            <a:pPr algn="ctr"/>
            <a:r>
              <a:rPr lang="nl-NL" sz="4000" b="1" dirty="0">
                <a:latin typeface="Calibri Light"/>
                <a:ea typeface="Calibri Light"/>
                <a:cs typeface="Calibri Light"/>
              </a:rPr>
              <a:t>-</a:t>
            </a:r>
          </a:p>
          <a:p>
            <a:pPr algn="ctr"/>
            <a:r>
              <a:rPr lang="nl-NL" sz="4000" b="1" dirty="0">
                <a:latin typeface="Calibri Light"/>
                <a:ea typeface="Calibri Light"/>
                <a:cs typeface="Calibri Light"/>
              </a:rPr>
              <a:t>Controleer gegevens</a:t>
            </a:r>
          </a:p>
          <a:p>
            <a:pPr algn="ctr"/>
            <a:r>
              <a:rPr lang="nl-NL" sz="4000" b="1" dirty="0">
                <a:latin typeface="Calibri Light"/>
                <a:ea typeface="Calibri Light"/>
                <a:cs typeface="Calibri" panose="020F0502020204030204"/>
              </a:rPr>
              <a:t>-</a:t>
            </a:r>
          </a:p>
          <a:p>
            <a:pPr algn="ctr"/>
            <a:r>
              <a:rPr lang="nl-NL" sz="4000" b="1" dirty="0">
                <a:latin typeface="Calibri Light"/>
                <a:ea typeface="Calibri Light"/>
                <a:cs typeface="Calibri" panose="020F0502020204030204"/>
              </a:rPr>
              <a:t>AVG </a:t>
            </a:r>
          </a:p>
          <a:p>
            <a:pPr algn="ctr"/>
            <a:endParaRPr lang="nl-NL" sz="4000" dirty="0">
              <a:latin typeface="Calibri Light"/>
              <a:ea typeface="Calibri Light"/>
              <a:cs typeface="Calibri" panose="020F0502020204030204"/>
            </a:endParaRPr>
          </a:p>
        </p:txBody>
      </p:sp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FC238748-B75A-AA87-2FCA-3411AA000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" t="18854" b="-270"/>
          <a:stretch/>
        </p:blipFill>
        <p:spPr bwMode="auto">
          <a:xfrm>
            <a:off x="3515023" y="894443"/>
            <a:ext cx="8666684" cy="391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ECE4BAD3-929C-CAAD-45CC-9131CF298DB6}"/>
              </a:ext>
            </a:extLst>
          </p:cNvPr>
          <p:cNvSpPr txBox="1"/>
          <p:nvPr/>
        </p:nvSpPr>
        <p:spPr>
          <a:xfrm>
            <a:off x="3516721" y="5021501"/>
            <a:ext cx="7683904" cy="129266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nl-NL" sz="2600" dirty="0"/>
              <a:t>AVG in Magister </a:t>
            </a:r>
            <a:r>
              <a:rPr lang="nl-NL" sz="2000" dirty="0"/>
              <a:t>aangeven via pop-up bij eerste keer inloggen</a:t>
            </a:r>
            <a:endParaRPr lang="nl-NL" sz="2000">
              <a:ea typeface="Calibri" panose="020F0502020204030204"/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r>
              <a:rPr lang="nl-NL" sz="2600" dirty="0">
                <a:ea typeface="Calibri"/>
                <a:cs typeface="Calibri"/>
              </a:rPr>
              <a:t>Telefoonnummers</a:t>
            </a:r>
          </a:p>
          <a:p>
            <a:pPr marL="457200" indent="-457200">
              <a:buFont typeface="Arial"/>
              <a:buChar char="•"/>
            </a:pPr>
            <a:r>
              <a:rPr lang="nl-NL" sz="2600" dirty="0">
                <a:ea typeface="Calibri"/>
                <a:cs typeface="Calibri"/>
              </a:rPr>
              <a:t>Emailadressen</a:t>
            </a:r>
          </a:p>
        </p:txBody>
      </p:sp>
    </p:spTree>
    <p:extLst>
      <p:ext uri="{BB962C8B-B14F-4D97-AF65-F5344CB8AC3E}">
        <p14:creationId xmlns:p14="http://schemas.microsoft.com/office/powerpoint/2010/main" val="188578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B01003-333A-4662-A5D6-9B2B6DFD0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AGENDA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FFC77E-954C-4323-BBC9-AAF3CD4D4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5698" y="1614852"/>
            <a:ext cx="6137872" cy="363875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nl-NL" sz="2600" dirty="0">
                <a:ea typeface="Calibri" panose="020F0502020204030204"/>
                <a:cs typeface="Calibri"/>
              </a:rPr>
              <a:t>Leerling coördinatoren.</a:t>
            </a:r>
            <a:endParaRPr lang="en-US" sz="2600" dirty="0">
              <a:ea typeface="Calibri" panose="020F0502020204030204"/>
              <a:cs typeface="Calibri"/>
            </a:endParaRPr>
          </a:p>
          <a:p>
            <a:pPr>
              <a:buFont typeface="Arial"/>
              <a:buChar char="•"/>
            </a:pPr>
            <a:r>
              <a:rPr lang="nl-NL" sz="2600" dirty="0">
                <a:ea typeface="Calibri" panose="020F0502020204030204"/>
                <a:cs typeface="Calibri"/>
              </a:rPr>
              <a:t>Vaste plek – lokaal 211</a:t>
            </a:r>
            <a:endParaRPr lang="en-US" sz="2600" dirty="0">
              <a:ea typeface="Calibri" panose="020F0502020204030204"/>
              <a:cs typeface="Calibri"/>
            </a:endParaRPr>
          </a:p>
          <a:p>
            <a:pPr>
              <a:buFont typeface="Arial"/>
              <a:buChar char="•"/>
            </a:pPr>
            <a:r>
              <a:rPr lang="nl-NL" sz="2600" dirty="0">
                <a:ea typeface="Calibri" panose="020F0502020204030204"/>
                <a:cs typeface="Calibri"/>
              </a:rPr>
              <a:t>Ondersteunen van de afdelingsleiders</a:t>
            </a:r>
            <a:endParaRPr lang="en-US" sz="2600" dirty="0">
              <a:ea typeface="Calibri" panose="020F0502020204030204"/>
              <a:cs typeface="Calibri"/>
            </a:endParaRPr>
          </a:p>
          <a:p>
            <a:pPr>
              <a:buFont typeface="Arial"/>
              <a:buChar char="•"/>
            </a:pPr>
            <a:r>
              <a:rPr lang="nl-NL" sz="2600" dirty="0">
                <a:ea typeface="Calibri" panose="020F0502020204030204"/>
                <a:cs typeface="Calibri"/>
                <a:hlinkClick r:id="rId3"/>
              </a:rPr>
              <a:t>osg-leerlingzaken@atlascollege.nl</a:t>
            </a:r>
            <a:endParaRPr lang="nl-NL" sz="2600" dirty="0">
              <a:ea typeface="Calibri" panose="020F0502020204030204"/>
              <a:cs typeface="Calibri"/>
            </a:endParaRPr>
          </a:p>
          <a:p>
            <a:pPr marL="0" indent="0">
              <a:buNone/>
            </a:pPr>
            <a:endParaRPr lang="nl-NL" dirty="0">
              <a:ea typeface="Calibri" panose="020F0502020204030204"/>
              <a:cs typeface="Calibri"/>
            </a:endParaRPr>
          </a:p>
          <a:p>
            <a:pPr marL="0" indent="0">
              <a:buNone/>
            </a:pPr>
            <a:r>
              <a:rPr lang="nl-NL" dirty="0">
                <a:ea typeface="Calibri" panose="020F0502020204030204"/>
                <a:cs typeface="Calibri"/>
              </a:rPr>
              <a:t>Afdelingsleider Mavo</a:t>
            </a:r>
          </a:p>
          <a:p>
            <a:pPr>
              <a:buClr>
                <a:srgbClr val="F96A1B"/>
              </a:buClr>
            </a:pPr>
            <a:r>
              <a:rPr lang="nl-NL" dirty="0" err="1">
                <a:cs typeface="Calibri"/>
              </a:rPr>
              <a:t>C.Roozeman</a:t>
            </a:r>
            <a:r>
              <a:rPr lang="nl-NL" dirty="0">
                <a:cs typeface="Calibri"/>
              </a:rPr>
              <a:t> </a:t>
            </a:r>
            <a:r>
              <a:rPr lang="nl-NL" dirty="0">
                <a:solidFill>
                  <a:srgbClr val="0070C0"/>
                </a:solidFill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c.roozeman@atlascollege.nl</a:t>
            </a:r>
            <a:endParaRPr lang="nl-NL" dirty="0">
              <a:solidFill>
                <a:srgbClr val="0070C0"/>
              </a:solidFill>
              <a:ea typeface="Calibri"/>
              <a:cs typeface="Calibri"/>
            </a:endParaRPr>
          </a:p>
          <a:p>
            <a:pPr>
              <a:buClr>
                <a:srgbClr val="F96A1B"/>
              </a:buClr>
            </a:pPr>
            <a:endParaRPr lang="nl-NL" dirty="0">
              <a:ea typeface="Calibri"/>
              <a:cs typeface="Calibri"/>
            </a:endParaRPr>
          </a:p>
          <a:p>
            <a:pPr>
              <a:buClr>
                <a:srgbClr val="F96A1B"/>
              </a:buClr>
            </a:pPr>
            <a:endParaRPr lang="nl-NL" dirty="0">
              <a:ea typeface="Calibri"/>
              <a:cs typeface="Calibri"/>
            </a:endParaRPr>
          </a:p>
          <a:p>
            <a:pPr>
              <a:buClr>
                <a:srgbClr val="F96A1B"/>
              </a:buClr>
            </a:pPr>
            <a:endParaRPr lang="nl-NL" dirty="0">
              <a:ea typeface="Calibri"/>
              <a:cs typeface="Calibri"/>
            </a:endParaRPr>
          </a:p>
          <a:p>
            <a:pPr>
              <a:buClr>
                <a:srgbClr val="F96A1B"/>
              </a:buClr>
            </a:pPr>
            <a:endParaRPr lang="nl-NL" dirty="0">
              <a:ea typeface="Calibri"/>
              <a:cs typeface="Calibri"/>
            </a:endParaRPr>
          </a:p>
          <a:p>
            <a:pPr>
              <a:buClr>
                <a:srgbClr val="F96A1B"/>
              </a:buClr>
            </a:pPr>
            <a:endParaRPr lang="nl-NL" dirty="0">
              <a:ea typeface="Calibri"/>
              <a:cs typeface="Calibri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E90A38A4-CFC2-4802-B1EF-6B9E0C68BAA0}"/>
              </a:ext>
            </a:extLst>
          </p:cNvPr>
          <p:cNvSpPr/>
          <p:nvPr/>
        </p:nvSpPr>
        <p:spPr>
          <a:xfrm>
            <a:off x="-305" y="771698"/>
            <a:ext cx="3453929" cy="5305460"/>
          </a:xfrm>
          <a:prstGeom prst="rect">
            <a:avLst/>
          </a:prstGeom>
          <a:solidFill>
            <a:srgbClr val="FA8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nl-NL" sz="3600">
              <a:ea typeface="Calibri"/>
              <a:cs typeface="Calibri"/>
            </a:endParaRPr>
          </a:p>
          <a:p>
            <a:pPr algn="ctr"/>
            <a:endParaRPr lang="nl-NL" sz="3600">
              <a:ea typeface="Calibri"/>
              <a:cs typeface="Calibri"/>
            </a:endParaRPr>
          </a:p>
          <a:p>
            <a:pPr algn="ctr"/>
            <a:r>
              <a:rPr lang="nl-NL" sz="3600" b="1" dirty="0">
                <a:latin typeface="Calibri Light"/>
                <a:ea typeface="Calibri"/>
                <a:cs typeface="Calibri"/>
              </a:rPr>
              <a:t>Leerling</a:t>
            </a:r>
          </a:p>
          <a:p>
            <a:pPr algn="ctr"/>
            <a:r>
              <a:rPr lang="nl-NL" sz="3600" b="1" dirty="0">
                <a:latin typeface="Calibri Light"/>
                <a:ea typeface="Calibri"/>
                <a:cs typeface="Calibri"/>
              </a:rPr>
              <a:t>Coördinatoren</a:t>
            </a:r>
            <a:endParaRPr lang="nl-NL" b="1">
              <a:latin typeface="Calibri Light"/>
              <a:ea typeface="Calibri" panose="020F0502020204030204"/>
              <a:cs typeface="Calibri" panose="020F0502020204030204"/>
            </a:endParaRPr>
          </a:p>
          <a:p>
            <a:pPr algn="ctr"/>
            <a:endParaRPr lang="nl-NL" sz="3600" b="1" dirty="0">
              <a:latin typeface="Calibri Light"/>
              <a:ea typeface="Calibri" panose="020F0502020204030204"/>
              <a:cs typeface="Calibri" panose="020F0502020204030204"/>
            </a:endParaRPr>
          </a:p>
          <a:p>
            <a:pPr algn="ctr"/>
            <a:r>
              <a:rPr lang="nl-NL" sz="3600" b="1" dirty="0">
                <a:latin typeface="Calibri Light"/>
                <a:ea typeface="Calibri" panose="020F0502020204030204"/>
                <a:cs typeface="Calibri" panose="020F0502020204030204"/>
              </a:rPr>
              <a:t>Afdelingsleider</a:t>
            </a:r>
            <a:endParaRPr lang="nl-NL" b="1">
              <a:latin typeface="Calibri Light"/>
              <a:ea typeface="Calibri Light"/>
              <a:cs typeface="Calibri Light"/>
            </a:endParaRPr>
          </a:p>
          <a:p>
            <a:pPr algn="ctr"/>
            <a:endParaRPr lang="nl-NL" sz="360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6" name="Picture 2" descr="Afbeelding met tekst, Lettertype, schermopname, ontwerp&#10;&#10;Automatisch gegenereerde beschrijving">
            <a:extLst>
              <a:ext uri="{FF2B5EF4-FFF2-40B4-BE49-F238E27FC236}">
                <a16:creationId xmlns:a16="http://schemas.microsoft.com/office/drawing/2014/main" id="{B89F585F-FC72-002D-A775-281DBA8814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0" b="2221"/>
          <a:stretch/>
        </p:blipFill>
        <p:spPr bwMode="auto">
          <a:xfrm>
            <a:off x="10415239" y="-1"/>
            <a:ext cx="1776754" cy="1204721"/>
          </a:xfrm>
          <a:custGeom>
            <a:avLst/>
            <a:gdLst/>
            <a:ahLst/>
            <a:cxnLst/>
            <a:rect l="l" t="t" r="r" b="b"/>
            <a:pathLst>
              <a:path w="6006950" h="4187672">
                <a:moveTo>
                  <a:pt x="9223" y="0"/>
                </a:moveTo>
                <a:lnTo>
                  <a:pt x="6006950" y="0"/>
                </a:lnTo>
                <a:lnTo>
                  <a:pt x="6006950" y="4169490"/>
                </a:lnTo>
                <a:lnTo>
                  <a:pt x="5787907" y="4174448"/>
                </a:lnTo>
                <a:cubicBezTo>
                  <a:pt x="5713866" y="4173475"/>
                  <a:pt x="5639861" y="4169853"/>
                  <a:pt x="5566029" y="4163587"/>
                </a:cubicBezTo>
                <a:cubicBezTo>
                  <a:pt x="5458843" y="4155595"/>
                  <a:pt x="5350768" y="4144559"/>
                  <a:pt x="5244343" y="4164855"/>
                </a:cubicBezTo>
                <a:cubicBezTo>
                  <a:pt x="5127517" y="4187307"/>
                  <a:pt x="5010817" y="4187434"/>
                  <a:pt x="4892977" y="4181726"/>
                </a:cubicBezTo>
                <a:cubicBezTo>
                  <a:pt x="4792260" y="4176906"/>
                  <a:pt x="4691923" y="4151536"/>
                  <a:pt x="4590445" y="4178301"/>
                </a:cubicBezTo>
                <a:cubicBezTo>
                  <a:pt x="4580348" y="4179772"/>
                  <a:pt x="4570061" y="4179341"/>
                  <a:pt x="4560128" y="4177032"/>
                </a:cubicBezTo>
                <a:cubicBezTo>
                  <a:pt x="4449137" y="4161684"/>
                  <a:pt x="4337384" y="4174242"/>
                  <a:pt x="4226013" y="4169929"/>
                </a:cubicBezTo>
                <a:cubicBezTo>
                  <a:pt x="4174640" y="4167899"/>
                  <a:pt x="4122252" y="4169041"/>
                  <a:pt x="4071513" y="4163587"/>
                </a:cubicBezTo>
                <a:cubicBezTo>
                  <a:pt x="3955067" y="4151156"/>
                  <a:pt x="3838874" y="4144559"/>
                  <a:pt x="3723697" y="4173861"/>
                </a:cubicBezTo>
                <a:cubicBezTo>
                  <a:pt x="3690082" y="4181764"/>
                  <a:pt x="3655732" y="4186013"/>
                  <a:pt x="3621204" y="4186546"/>
                </a:cubicBezTo>
                <a:cubicBezTo>
                  <a:pt x="3508437" y="4190605"/>
                  <a:pt x="3396050" y="4182867"/>
                  <a:pt x="3283664" y="4176525"/>
                </a:cubicBezTo>
                <a:cubicBezTo>
                  <a:pt x="3205652" y="4172085"/>
                  <a:pt x="3127768" y="4162445"/>
                  <a:pt x="3049630" y="4170563"/>
                </a:cubicBezTo>
                <a:cubicBezTo>
                  <a:pt x="3004218" y="4175257"/>
                  <a:pt x="2958427" y="4175257"/>
                  <a:pt x="2913015" y="4170563"/>
                </a:cubicBezTo>
                <a:cubicBezTo>
                  <a:pt x="2829321" y="4160758"/>
                  <a:pt x="2744879" y="4158931"/>
                  <a:pt x="2660842" y="4165109"/>
                </a:cubicBezTo>
                <a:cubicBezTo>
                  <a:pt x="2535390" y="4175891"/>
                  <a:pt x="2410065" y="4184897"/>
                  <a:pt x="2284232" y="4167773"/>
                </a:cubicBezTo>
                <a:cubicBezTo>
                  <a:pt x="2212868" y="4156559"/>
                  <a:pt x="2140312" y="4155240"/>
                  <a:pt x="2068592" y="4163840"/>
                </a:cubicBezTo>
                <a:cubicBezTo>
                  <a:pt x="1897729" y="4187814"/>
                  <a:pt x="1726485" y="4180077"/>
                  <a:pt x="1555241" y="4170183"/>
                </a:cubicBezTo>
                <a:cubicBezTo>
                  <a:pt x="1440824" y="4163460"/>
                  <a:pt x="1325901" y="4151156"/>
                  <a:pt x="1211738" y="4167392"/>
                </a:cubicBezTo>
                <a:cubicBezTo>
                  <a:pt x="1066118" y="4187688"/>
                  <a:pt x="920370" y="4180965"/>
                  <a:pt x="774368" y="4175003"/>
                </a:cubicBezTo>
                <a:cubicBezTo>
                  <a:pt x="667182" y="4170563"/>
                  <a:pt x="559869" y="4157117"/>
                  <a:pt x="452430" y="4173734"/>
                </a:cubicBezTo>
                <a:cubicBezTo>
                  <a:pt x="441369" y="4175244"/>
                  <a:pt x="430117" y="4174115"/>
                  <a:pt x="419576" y="4170436"/>
                </a:cubicBezTo>
                <a:cubicBezTo>
                  <a:pt x="378807" y="4157016"/>
                  <a:pt x="335096" y="4155215"/>
                  <a:pt x="293363" y="4165236"/>
                </a:cubicBezTo>
                <a:cubicBezTo>
                  <a:pt x="216367" y="4182106"/>
                  <a:pt x="139497" y="4189463"/>
                  <a:pt x="61105" y="4174115"/>
                </a:cubicBezTo>
                <a:lnTo>
                  <a:pt x="13323" y="4171265"/>
                </a:lnTo>
                <a:lnTo>
                  <a:pt x="28554" y="3843045"/>
                </a:lnTo>
                <a:cubicBezTo>
                  <a:pt x="30457" y="3722610"/>
                  <a:pt x="27412" y="3602256"/>
                  <a:pt x="15626" y="3482187"/>
                </a:cubicBezTo>
                <a:cubicBezTo>
                  <a:pt x="-847" y="3335690"/>
                  <a:pt x="-4304" y="3188124"/>
                  <a:pt x="5296" y="3041068"/>
                </a:cubicBezTo>
                <a:cubicBezTo>
                  <a:pt x="11786" y="2956911"/>
                  <a:pt x="18539" y="2872754"/>
                  <a:pt x="22776" y="2788472"/>
                </a:cubicBezTo>
                <a:cubicBezTo>
                  <a:pt x="28180" y="2668580"/>
                  <a:pt x="25173" y="2548474"/>
                  <a:pt x="13771" y="2428964"/>
                </a:cubicBezTo>
                <a:cubicBezTo>
                  <a:pt x="4237" y="2337829"/>
                  <a:pt x="3177" y="2246070"/>
                  <a:pt x="10593" y="2154757"/>
                </a:cubicBezTo>
                <a:cubicBezTo>
                  <a:pt x="25690" y="1999286"/>
                  <a:pt x="9931" y="1843813"/>
                  <a:pt x="5032" y="1688466"/>
                </a:cubicBezTo>
                <a:cubicBezTo>
                  <a:pt x="-3577" y="1402691"/>
                  <a:pt x="20393" y="1117045"/>
                  <a:pt x="9666" y="831270"/>
                </a:cubicBezTo>
                <a:cubicBezTo>
                  <a:pt x="3841" y="689908"/>
                  <a:pt x="16420" y="548673"/>
                  <a:pt x="9666" y="407311"/>
                </a:cubicBezTo>
                <a:cubicBezTo>
                  <a:pt x="4105" y="306755"/>
                  <a:pt x="397" y="206200"/>
                  <a:pt x="4105" y="105518"/>
                </a:cubicBezTo>
                <a:cubicBezTo>
                  <a:pt x="5164" y="78059"/>
                  <a:pt x="5826" y="50473"/>
                  <a:pt x="9534" y="2339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4418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9FAEEA-9A6D-CBC1-5A18-C154CF834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l-NL" sz="4000" b="1" dirty="0">
                <a:solidFill>
                  <a:srgbClr val="FFFFFF"/>
                </a:solidFill>
                <a:cs typeface="Calibri Light"/>
              </a:rPr>
              <a:t>Ziek/afwezig melden </a:t>
            </a:r>
            <a:endParaRPr lang="nl-NL" sz="4000" b="1">
              <a:solidFill>
                <a:srgbClr val="FFFFFF"/>
              </a:solidFill>
              <a:ea typeface="Calibri Light"/>
              <a:cs typeface="Calibri Light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F5B71C-5AD4-C4AC-DB8F-A8BB44004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nl-NL">
                <a:cs typeface="Calibri"/>
              </a:rPr>
              <a:t>Hoe? </a:t>
            </a:r>
            <a:endParaRPr lang="nl-NL"/>
          </a:p>
          <a:p>
            <a:r>
              <a:rPr lang="nl-NL">
                <a:cs typeface="Calibri"/>
              </a:rPr>
              <a:t>via Magister (alleen ziek melden) of </a:t>
            </a:r>
          </a:p>
          <a:p>
            <a:r>
              <a:rPr lang="nl-NL">
                <a:cs typeface="Calibri"/>
                <a:hlinkClick r:id="rId2"/>
              </a:rPr>
              <a:t>osg-absentie@atlascollege.nl</a:t>
            </a:r>
            <a:r>
              <a:rPr lang="nl-NL">
                <a:cs typeface="Calibri"/>
              </a:rPr>
              <a:t>.</a:t>
            </a:r>
          </a:p>
          <a:p>
            <a:pPr marL="0" indent="0">
              <a:buNone/>
            </a:pPr>
            <a:r>
              <a:rPr lang="nl-NL">
                <a:cs typeface="Calibri"/>
              </a:rPr>
              <a:t>Na weekend opnieuw ziekmelden.</a:t>
            </a:r>
          </a:p>
          <a:p>
            <a:pPr marL="0" indent="0">
              <a:buNone/>
            </a:pPr>
            <a:endParaRPr lang="nl-NL">
              <a:cs typeface="Calibri"/>
            </a:endParaRPr>
          </a:p>
          <a:p>
            <a:pPr marL="0" indent="0">
              <a:buNone/>
            </a:pPr>
            <a:r>
              <a:rPr lang="nl-NL">
                <a:cs typeface="Calibri"/>
              </a:rPr>
              <a:t>Fysio, dokter, </a:t>
            </a:r>
            <a:r>
              <a:rPr lang="nl-NL" err="1">
                <a:cs typeface="Calibri"/>
              </a:rPr>
              <a:t>ortho</a:t>
            </a:r>
            <a:r>
              <a:rPr lang="nl-NL">
                <a:cs typeface="Calibri"/>
              </a:rPr>
              <a:t> etc. vooraf via mail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5854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14764" y="-310989"/>
            <a:ext cx="8229600" cy="1143000"/>
          </a:xfrm>
        </p:spPr>
        <p:txBody>
          <a:bodyPr/>
          <a:lstStyle/>
          <a:p>
            <a:r>
              <a:rPr lang="nl-NL">
                <a:solidFill>
                  <a:schemeClr val="bg1"/>
                </a:solidFill>
              </a:rPr>
              <a:t>Aanwezigheidsbeleid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7F96B81-C999-1E00-4429-90DB7945D6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52217" r="111"/>
          <a:stretch/>
        </p:blipFill>
        <p:spPr>
          <a:xfrm>
            <a:off x="904729" y="2526995"/>
            <a:ext cx="11288115" cy="3623221"/>
          </a:xfrm>
        </p:spPr>
      </p:pic>
      <p:pic>
        <p:nvPicPr>
          <p:cNvPr id="6" name="Tijdelijke aanduiding voor inhoud 4" descr="Afbeelding met tekst, schermopname, nummer, Lettertype&#10;&#10;Automatisch gegenereerde beschrijving">
            <a:extLst>
              <a:ext uri="{FF2B5EF4-FFF2-40B4-BE49-F238E27FC236}">
                <a16:creationId xmlns:a16="http://schemas.microsoft.com/office/drawing/2014/main" id="{385AA534-1FE2-E07C-C3D3-D3EECFA056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1492"/>
          <a:stretch/>
        </p:blipFill>
        <p:spPr>
          <a:xfrm>
            <a:off x="902668" y="1000936"/>
            <a:ext cx="11288103" cy="1417551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140176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65B5E97-4867-81B5-F71A-8E172FDD8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nl-NL" sz="4000" b="1" dirty="0">
                <a:solidFill>
                  <a:srgbClr val="FFFFFF"/>
                </a:solidFill>
                <a:cs typeface="Calibri Light"/>
              </a:rPr>
              <a:t>JIJ toetsen/ TOP uren</a:t>
            </a:r>
            <a:endParaRPr lang="nl-NL" sz="4000" b="1">
              <a:solidFill>
                <a:srgbClr val="FFFFFF"/>
              </a:solidFill>
              <a:ea typeface="Calibri Light"/>
              <a:cs typeface="Calibri Light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72A14A-0529-4367-6F6B-37149A964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5419" y="591344"/>
            <a:ext cx="6906491" cy="300328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>
                <a:cs typeface="Calibri"/>
              </a:rPr>
              <a:t>JIJ Toetsen Rekenen </a:t>
            </a:r>
          </a:p>
          <a:p>
            <a:r>
              <a:rPr lang="nl-NL">
                <a:cs typeface="Calibri"/>
              </a:rPr>
              <a:t>Rekenles digitale methode SMART</a:t>
            </a:r>
            <a:endParaRPr lang="nl-NL">
              <a:ea typeface="Calibri"/>
              <a:cs typeface="Calibri"/>
            </a:endParaRPr>
          </a:p>
          <a:p>
            <a:r>
              <a:rPr lang="nl-NL">
                <a:cs typeface="Calibri"/>
              </a:rPr>
              <a:t>Inschrijving TOP uren </a:t>
            </a:r>
            <a:endParaRPr lang="nl-NL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5383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56ae85a-d7f6-4189-997c-091d572801de">
      <UserInfo>
        <DisplayName>Sietske Sijtsma</DisplayName>
        <AccountId>20</AccountId>
        <AccountType/>
      </UserInfo>
    </SharedWithUsers>
    <lcf76f155ced4ddcb4097134ff3c332f xmlns="aa902aa4-0516-47a6-bd1e-f2f953e08f56">
      <Terms xmlns="http://schemas.microsoft.com/office/infopath/2007/PartnerControls"/>
    </lcf76f155ced4ddcb4097134ff3c332f>
    <TaxCatchAll xmlns="056ae85a-d7f6-4189-997c-091d572801d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1375BDA132424C975CF295BF9CB073" ma:contentTypeVersion="19" ma:contentTypeDescription="Create a new document." ma:contentTypeScope="" ma:versionID="e9c39da5a21611176e49c2bc28946c61">
  <xsd:schema xmlns:xsd="http://www.w3.org/2001/XMLSchema" xmlns:xs="http://www.w3.org/2001/XMLSchema" xmlns:p="http://schemas.microsoft.com/office/2006/metadata/properties" xmlns:ns2="aa902aa4-0516-47a6-bd1e-f2f953e08f56" xmlns:ns3="056ae85a-d7f6-4189-997c-091d572801de" targetNamespace="http://schemas.microsoft.com/office/2006/metadata/properties" ma:root="true" ma:fieldsID="3e6d6861857d8d9ce9ddb386f8bddd8b" ns2:_="" ns3:_="">
    <xsd:import namespace="aa902aa4-0516-47a6-bd1e-f2f953e08f56"/>
    <xsd:import namespace="056ae85a-d7f6-4189-997c-091d572801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3:TaxCatchAll" minOccurs="0"/>
                <xsd:element ref="ns2:lcf76f155ced4ddcb4097134ff3c332f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902aa4-0516-47a6-bd1e-f2f953e08f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c551538-7109-430c-af61-df11a76ff23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6ae85a-d7f6-4189-997c-091d572801d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3ff07ee2-fbea-4809-8002-ecbbff7ead32}" ma:internalName="TaxCatchAll" ma:showField="CatchAllData" ma:web="056ae85a-d7f6-4189-997c-091d572801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4FDB73-5319-4314-B98A-801B6AC8FE84}">
  <ds:schemaRefs>
    <ds:schemaRef ds:uri="056ae85a-d7f6-4189-997c-091d572801de"/>
    <ds:schemaRef ds:uri="aa902aa4-0516-47a6-bd1e-f2f953e08f5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A369F45-386C-4FB0-9159-1742BB80D3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A082B4-50FA-4107-9E80-546F91AD22FF}">
  <ds:schemaRefs>
    <ds:schemaRef ds:uri="056ae85a-d7f6-4189-997c-091d572801de"/>
    <ds:schemaRef ds:uri="aa902aa4-0516-47a6-bd1e-f2f953e08f5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4</TotalTime>
  <Words>603</Words>
  <Application>Microsoft Office PowerPoint</Application>
  <PresentationFormat>Breedbeeld</PresentationFormat>
  <Paragraphs>167</Paragraphs>
  <Slides>19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4" baseType="lpstr">
      <vt:lpstr>Arial</vt:lpstr>
      <vt:lpstr>Arial,Sans-Serif</vt:lpstr>
      <vt:lpstr>Calibri</vt:lpstr>
      <vt:lpstr>Calibri Light</vt:lpstr>
      <vt:lpstr>Office Theme</vt:lpstr>
      <vt:lpstr>Welkom Ouderavond - 19 September  </vt:lpstr>
      <vt:lpstr>AGENDA</vt:lpstr>
      <vt:lpstr>AGENDA</vt:lpstr>
      <vt:lpstr>AGENDA</vt:lpstr>
      <vt:lpstr>     </vt:lpstr>
      <vt:lpstr>AGENDA</vt:lpstr>
      <vt:lpstr>Ziek/afwezig melden </vt:lpstr>
      <vt:lpstr>Aanwezigheidsbeleid</vt:lpstr>
      <vt:lpstr>JIJ toetsen/ TOP uren</vt:lpstr>
      <vt:lpstr>PowerPoint-presentatie</vt:lpstr>
      <vt:lpstr>PowerPoint-presentatie</vt:lpstr>
      <vt:lpstr>PowerPoint-presentatie</vt:lpstr>
      <vt:lpstr>PowerPoint-presentatie</vt:lpstr>
      <vt:lpstr>Rol van de mentor</vt:lpstr>
      <vt:lpstr>PowerPoint-presentatie</vt:lpstr>
      <vt:lpstr>PowerPoint-presentatie</vt:lpstr>
      <vt:lpstr>Vakkenpakket  keuze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 terug</dc:title>
  <dc:creator>Marcel Poelmeijer</dc:creator>
  <cp:lastModifiedBy>Eline Entius</cp:lastModifiedBy>
  <cp:revision>99</cp:revision>
  <cp:lastPrinted>2023-09-07T07:53:54Z</cp:lastPrinted>
  <dcterms:created xsi:type="dcterms:W3CDTF">2021-08-30T10:59:24Z</dcterms:created>
  <dcterms:modified xsi:type="dcterms:W3CDTF">2024-10-03T08:58:30Z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0x010100F71375BDA132424C975CF295BF9CB073</vt:lpwstr>
  </property>
  <property fmtid="{D5CDD505-2E9C-101B-9397-08002B2CF9AE}" pid="3" name="MediaServiceImageTags">
    <vt:lpwstr/>
  </property>
</Properties>
</file>