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8"/>
  </p:notesMasterIdLst>
  <p:handoutMasterIdLst>
    <p:handoutMasterId r:id="rId29"/>
  </p:handoutMasterIdLst>
  <p:sldIdLst>
    <p:sldId id="401" r:id="rId5"/>
    <p:sldId id="402" r:id="rId6"/>
    <p:sldId id="444" r:id="rId7"/>
    <p:sldId id="404" r:id="rId8"/>
    <p:sldId id="312" r:id="rId9"/>
    <p:sldId id="446" r:id="rId10"/>
    <p:sldId id="445" r:id="rId11"/>
    <p:sldId id="447" r:id="rId12"/>
    <p:sldId id="448" r:id="rId13"/>
    <p:sldId id="449" r:id="rId14"/>
    <p:sldId id="414" r:id="rId15"/>
    <p:sldId id="415" r:id="rId16"/>
    <p:sldId id="450" r:id="rId17"/>
    <p:sldId id="451" r:id="rId18"/>
    <p:sldId id="452" r:id="rId19"/>
    <p:sldId id="453" r:id="rId20"/>
    <p:sldId id="456" r:id="rId21"/>
    <p:sldId id="454" r:id="rId22"/>
    <p:sldId id="455" r:id="rId23"/>
    <p:sldId id="412" r:id="rId24"/>
    <p:sldId id="457" r:id="rId25"/>
    <p:sldId id="436" r:id="rId26"/>
    <p:sldId id="428" r:id="rId27"/>
  </p:sldIdLst>
  <p:sldSz cx="9144000" cy="6858000" type="screen4x3"/>
  <p:notesSz cx="6669088" cy="9872663"/>
  <p:defaultTextStyle>
    <a:defPPr>
      <a:defRPr lang="nl-NL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71E6F6-0003-4398-88E5-D4BC07C74F5D}" v="137" dt="2026-09-02T15:30:42.8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82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B09639-76D9-4AD7-940D-6547AC60C33E}" type="doc">
      <dgm:prSet loTypeId="urn:microsoft.com/office/officeart/2005/8/layout/default" loCatId="list" qsTypeId="urn:microsoft.com/office/officeart/2005/8/quickstyle/simple2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7C8708C-8252-4569-9F05-C41E51E8FE5A}">
      <dgm:prSet/>
      <dgm:spPr/>
      <dgm:t>
        <a:bodyPr/>
        <a:lstStyle/>
        <a:p>
          <a:r>
            <a:rPr lang="nl-NL" dirty="0">
              <a:latin typeface="Arial"/>
              <a:cs typeface="Arial"/>
            </a:rPr>
            <a:t>Eerste aanspreekpunt voor ouders/verzorgers</a:t>
          </a:r>
          <a:endParaRPr lang="en-US" dirty="0">
            <a:latin typeface="Arial"/>
            <a:cs typeface="Arial"/>
          </a:endParaRPr>
        </a:p>
      </dgm:t>
    </dgm:pt>
    <dgm:pt modelId="{94B9C686-E45F-46B4-8648-2A6325E72A81}" type="parTrans" cxnId="{F00BF6B8-20FA-4713-9C2C-4279C4D263A3}">
      <dgm:prSet/>
      <dgm:spPr/>
      <dgm:t>
        <a:bodyPr/>
        <a:lstStyle/>
        <a:p>
          <a:endParaRPr lang="en-US"/>
        </a:p>
      </dgm:t>
    </dgm:pt>
    <dgm:pt modelId="{54EE2084-ACBE-4749-AB75-F5D7DA24D7BF}" type="sibTrans" cxnId="{F00BF6B8-20FA-4713-9C2C-4279C4D263A3}">
      <dgm:prSet/>
      <dgm:spPr/>
      <dgm:t>
        <a:bodyPr/>
        <a:lstStyle/>
        <a:p>
          <a:endParaRPr lang="en-US"/>
        </a:p>
      </dgm:t>
    </dgm:pt>
    <dgm:pt modelId="{0FDBF201-C879-4EE8-BD5D-3A5CA0BC075D}">
      <dgm:prSet/>
      <dgm:spPr/>
      <dgm:t>
        <a:bodyPr/>
        <a:lstStyle/>
        <a:p>
          <a:pPr rtl="0"/>
          <a:r>
            <a:rPr lang="nl-NL" dirty="0">
              <a:latin typeface="Arial"/>
              <a:cs typeface="Arial"/>
            </a:rPr>
            <a:t>In de gaten houden van voortgang (cijfers)</a:t>
          </a:r>
          <a:endParaRPr lang="en-US" dirty="0">
            <a:latin typeface="Arial"/>
            <a:cs typeface="Arial"/>
          </a:endParaRPr>
        </a:p>
      </dgm:t>
    </dgm:pt>
    <dgm:pt modelId="{CF547143-FD51-4211-9912-B96E6BDB1639}" type="parTrans" cxnId="{092A1D06-7C14-4C2A-A8CA-90AE8EFF6DF2}">
      <dgm:prSet/>
      <dgm:spPr/>
      <dgm:t>
        <a:bodyPr/>
        <a:lstStyle/>
        <a:p>
          <a:endParaRPr lang="en-US"/>
        </a:p>
      </dgm:t>
    </dgm:pt>
    <dgm:pt modelId="{14BBF467-5C86-46BA-9DB6-67AB361A80FE}" type="sibTrans" cxnId="{092A1D06-7C14-4C2A-A8CA-90AE8EFF6DF2}">
      <dgm:prSet/>
      <dgm:spPr/>
      <dgm:t>
        <a:bodyPr/>
        <a:lstStyle/>
        <a:p>
          <a:endParaRPr lang="en-US"/>
        </a:p>
      </dgm:t>
    </dgm:pt>
    <dgm:pt modelId="{F9FA58A8-E7DF-4AEC-8D47-37390D5305C5}">
      <dgm:prSet/>
      <dgm:spPr/>
      <dgm:t>
        <a:bodyPr/>
        <a:lstStyle/>
        <a:p>
          <a:r>
            <a:rPr lang="nl-NL" dirty="0">
              <a:latin typeface="Arial"/>
              <a:cs typeface="Arial"/>
            </a:rPr>
            <a:t>Controle absenties</a:t>
          </a:r>
          <a:endParaRPr lang="en-US" dirty="0">
            <a:latin typeface="Arial"/>
            <a:cs typeface="Arial"/>
          </a:endParaRPr>
        </a:p>
      </dgm:t>
    </dgm:pt>
    <dgm:pt modelId="{1BFCC7C0-0496-439F-92AF-B23CA61EE3FD}" type="parTrans" cxnId="{9BD27C21-F04D-4989-BC62-6FBC3DE4870E}">
      <dgm:prSet/>
      <dgm:spPr/>
      <dgm:t>
        <a:bodyPr/>
        <a:lstStyle/>
        <a:p>
          <a:endParaRPr lang="en-US"/>
        </a:p>
      </dgm:t>
    </dgm:pt>
    <dgm:pt modelId="{3F11AE37-1C9B-43B3-97AB-9E0237511CF2}" type="sibTrans" cxnId="{9BD27C21-F04D-4989-BC62-6FBC3DE4870E}">
      <dgm:prSet/>
      <dgm:spPr/>
      <dgm:t>
        <a:bodyPr/>
        <a:lstStyle/>
        <a:p>
          <a:endParaRPr lang="en-US"/>
        </a:p>
      </dgm:t>
    </dgm:pt>
    <dgm:pt modelId="{B6D70C8F-D57F-47C0-89FA-6A53BC53CECD}">
      <dgm:prSet/>
      <dgm:spPr/>
      <dgm:t>
        <a:bodyPr/>
        <a:lstStyle/>
        <a:p>
          <a:r>
            <a:rPr lang="nl-NL" dirty="0">
              <a:latin typeface="Arial"/>
              <a:cs typeface="Arial"/>
            </a:rPr>
            <a:t>Aandacht voor/ hulp bij plannen (huiswerk, </a:t>
          </a:r>
          <a:r>
            <a:rPr lang="nl-NL" dirty="0" err="1">
              <a:latin typeface="Arial"/>
              <a:cs typeface="Arial"/>
            </a:rPr>
            <a:t>toetsweken</a:t>
          </a:r>
          <a:r>
            <a:rPr lang="nl-NL" dirty="0">
              <a:latin typeface="Arial"/>
              <a:cs typeface="Arial"/>
            </a:rPr>
            <a:t>)</a:t>
          </a:r>
          <a:endParaRPr lang="en-US" dirty="0">
            <a:latin typeface="Arial"/>
            <a:cs typeface="Arial"/>
          </a:endParaRPr>
        </a:p>
      </dgm:t>
    </dgm:pt>
    <dgm:pt modelId="{04C4C321-EF4B-4B90-A707-F911E6539743}" type="parTrans" cxnId="{49118202-A930-42DD-AC52-85BB4DBAF54F}">
      <dgm:prSet/>
      <dgm:spPr/>
      <dgm:t>
        <a:bodyPr/>
        <a:lstStyle/>
        <a:p>
          <a:endParaRPr lang="en-US"/>
        </a:p>
      </dgm:t>
    </dgm:pt>
    <dgm:pt modelId="{C29656E2-4033-403F-87AC-98DC61DA4E6D}" type="sibTrans" cxnId="{49118202-A930-42DD-AC52-85BB4DBAF54F}">
      <dgm:prSet/>
      <dgm:spPr/>
      <dgm:t>
        <a:bodyPr/>
        <a:lstStyle/>
        <a:p>
          <a:endParaRPr lang="en-US"/>
        </a:p>
      </dgm:t>
    </dgm:pt>
    <dgm:pt modelId="{983F210B-38C3-4EEA-9EB2-F20F9F8D9C57}">
      <dgm:prSet/>
      <dgm:spPr/>
      <dgm:t>
        <a:bodyPr/>
        <a:lstStyle/>
        <a:p>
          <a:r>
            <a:rPr lang="nl-NL" dirty="0">
              <a:latin typeface="Arial"/>
              <a:cs typeface="Arial"/>
            </a:rPr>
            <a:t>Zelfreflectie: eigenaarschap eigen leerproces</a:t>
          </a:r>
          <a:endParaRPr lang="en-US" dirty="0">
            <a:latin typeface="Arial"/>
            <a:cs typeface="Arial"/>
          </a:endParaRPr>
        </a:p>
      </dgm:t>
    </dgm:pt>
    <dgm:pt modelId="{E989CD62-4DC1-4AFE-879E-497AB330F8C0}" type="parTrans" cxnId="{65207774-570A-4BA9-8B3C-D8E84795D9FD}">
      <dgm:prSet/>
      <dgm:spPr/>
      <dgm:t>
        <a:bodyPr/>
        <a:lstStyle/>
        <a:p>
          <a:endParaRPr lang="en-US"/>
        </a:p>
      </dgm:t>
    </dgm:pt>
    <dgm:pt modelId="{AD8EDFEC-ADA1-4035-9B61-7CF78398A8CB}" type="sibTrans" cxnId="{65207774-570A-4BA9-8B3C-D8E84795D9FD}">
      <dgm:prSet/>
      <dgm:spPr/>
      <dgm:t>
        <a:bodyPr/>
        <a:lstStyle/>
        <a:p>
          <a:endParaRPr lang="en-US"/>
        </a:p>
      </dgm:t>
    </dgm:pt>
    <dgm:pt modelId="{2C25A29C-E6FF-4555-A236-C10AD7AE5C94}">
      <dgm:prSet/>
      <dgm:spPr/>
      <dgm:t>
        <a:bodyPr/>
        <a:lstStyle/>
        <a:p>
          <a:r>
            <a:rPr lang="nl-NL" dirty="0">
              <a:latin typeface="Arial"/>
              <a:cs typeface="Arial"/>
            </a:rPr>
            <a:t>Een-op-een gesprek met mentor</a:t>
          </a:r>
          <a:endParaRPr lang="en-US" dirty="0">
            <a:latin typeface="Arial"/>
            <a:cs typeface="Arial"/>
          </a:endParaRPr>
        </a:p>
      </dgm:t>
    </dgm:pt>
    <dgm:pt modelId="{E044CD40-1965-44F9-967C-B468DE86CD1B}" type="parTrans" cxnId="{7B3F0068-EAD3-4F22-BEBD-7E61BF9507F3}">
      <dgm:prSet/>
      <dgm:spPr/>
      <dgm:t>
        <a:bodyPr/>
        <a:lstStyle/>
        <a:p>
          <a:endParaRPr lang="en-US"/>
        </a:p>
      </dgm:t>
    </dgm:pt>
    <dgm:pt modelId="{18BBB201-7FFF-4EB8-863C-BE78A06F4AF2}" type="sibTrans" cxnId="{7B3F0068-EAD3-4F22-BEBD-7E61BF9507F3}">
      <dgm:prSet/>
      <dgm:spPr/>
      <dgm:t>
        <a:bodyPr/>
        <a:lstStyle/>
        <a:p>
          <a:endParaRPr lang="en-US"/>
        </a:p>
      </dgm:t>
    </dgm:pt>
    <dgm:pt modelId="{92C94F6E-69DD-4261-8B74-B0D4019C10A4}">
      <dgm:prSet/>
      <dgm:spPr/>
      <dgm:t>
        <a:bodyPr/>
        <a:lstStyle/>
        <a:p>
          <a:r>
            <a:rPr lang="nl-NL" dirty="0">
              <a:latin typeface="Arial"/>
              <a:cs typeface="Arial"/>
            </a:rPr>
            <a:t>LOB</a:t>
          </a:r>
          <a:endParaRPr lang="en-US" dirty="0">
            <a:latin typeface="Arial"/>
            <a:cs typeface="Arial"/>
          </a:endParaRPr>
        </a:p>
      </dgm:t>
    </dgm:pt>
    <dgm:pt modelId="{F912551E-8159-4CAE-9D33-EF3F81AAE3CF}" type="parTrans" cxnId="{1EF95150-F650-48B2-8C84-3D80BC4DBFCC}">
      <dgm:prSet/>
      <dgm:spPr/>
      <dgm:t>
        <a:bodyPr/>
        <a:lstStyle/>
        <a:p>
          <a:endParaRPr lang="en-US"/>
        </a:p>
      </dgm:t>
    </dgm:pt>
    <dgm:pt modelId="{A9773F2F-A746-4582-98A3-0A8D2D827932}" type="sibTrans" cxnId="{1EF95150-F650-48B2-8C84-3D80BC4DBFCC}">
      <dgm:prSet/>
      <dgm:spPr/>
      <dgm:t>
        <a:bodyPr/>
        <a:lstStyle/>
        <a:p>
          <a:endParaRPr lang="en-US"/>
        </a:p>
      </dgm:t>
    </dgm:pt>
    <dgm:pt modelId="{4CB45019-2FFC-4F57-A592-12165516C6F4}">
      <dgm:prSet phldr="0"/>
      <dgm:spPr/>
      <dgm:t>
        <a:bodyPr/>
        <a:lstStyle/>
        <a:p>
          <a:pPr rtl="0"/>
          <a:r>
            <a:rPr lang="nl-NL" dirty="0">
              <a:latin typeface="Arial"/>
              <a:cs typeface="Arial"/>
            </a:rPr>
            <a:t>Doorverwijzing naar gerichte hulp indien nodig</a:t>
          </a:r>
        </a:p>
      </dgm:t>
    </dgm:pt>
    <dgm:pt modelId="{17318727-8D1A-4EE2-A3B9-EBB50AB2D31C}" type="parTrans" cxnId="{1C3C72D4-EBEE-4ADB-AFCA-2DB3E1185857}">
      <dgm:prSet/>
      <dgm:spPr/>
      <dgm:t>
        <a:bodyPr/>
        <a:lstStyle/>
        <a:p>
          <a:endParaRPr lang="nl-NL"/>
        </a:p>
      </dgm:t>
    </dgm:pt>
    <dgm:pt modelId="{7561DC49-1127-4F30-A93C-FA52F290032E}" type="sibTrans" cxnId="{1C3C72D4-EBEE-4ADB-AFCA-2DB3E1185857}">
      <dgm:prSet/>
      <dgm:spPr/>
      <dgm:t>
        <a:bodyPr/>
        <a:lstStyle/>
        <a:p>
          <a:endParaRPr lang="nl-NL"/>
        </a:p>
      </dgm:t>
    </dgm:pt>
    <dgm:pt modelId="{2712A6C1-43B8-44FF-80BA-7C656C1444FC}">
      <dgm:prSet phldr="0"/>
      <dgm:spPr/>
      <dgm:t>
        <a:bodyPr/>
        <a:lstStyle/>
        <a:p>
          <a:r>
            <a:rPr lang="nl-NL" dirty="0">
              <a:latin typeface="Arial"/>
              <a:cs typeface="Arial"/>
            </a:rPr>
            <a:t>In de gaten houden van sociaal-emotioneel functioneren</a:t>
          </a:r>
        </a:p>
      </dgm:t>
    </dgm:pt>
    <dgm:pt modelId="{3F52463D-7F0D-4832-8314-66C954133746}" type="parTrans" cxnId="{704FD264-F506-4BE6-9A1D-F1D76DDD7BE7}">
      <dgm:prSet/>
      <dgm:spPr/>
      <dgm:t>
        <a:bodyPr/>
        <a:lstStyle/>
        <a:p>
          <a:endParaRPr lang="nl-NL"/>
        </a:p>
      </dgm:t>
    </dgm:pt>
    <dgm:pt modelId="{AD1B54CC-0B9A-4E19-B2C6-0BC640EF1BDB}" type="sibTrans" cxnId="{704FD264-F506-4BE6-9A1D-F1D76DDD7BE7}">
      <dgm:prSet/>
      <dgm:spPr/>
      <dgm:t>
        <a:bodyPr/>
        <a:lstStyle/>
        <a:p>
          <a:endParaRPr lang="nl-NL"/>
        </a:p>
      </dgm:t>
    </dgm:pt>
    <dgm:pt modelId="{CA862B60-F4A2-4680-BEBD-DFA827462D71}" type="pres">
      <dgm:prSet presAssocID="{DFB09639-76D9-4AD7-940D-6547AC60C33E}" presName="diagram" presStyleCnt="0">
        <dgm:presLayoutVars>
          <dgm:dir/>
          <dgm:resizeHandles val="exact"/>
        </dgm:presLayoutVars>
      </dgm:prSet>
      <dgm:spPr/>
    </dgm:pt>
    <dgm:pt modelId="{204D929B-3477-426B-A83B-D101744678C0}" type="pres">
      <dgm:prSet presAssocID="{E7C8708C-8252-4569-9F05-C41E51E8FE5A}" presName="node" presStyleLbl="node1" presStyleIdx="0" presStyleCnt="9" custLinFactNeighborY="2300">
        <dgm:presLayoutVars>
          <dgm:bulletEnabled val="1"/>
        </dgm:presLayoutVars>
      </dgm:prSet>
      <dgm:spPr/>
    </dgm:pt>
    <dgm:pt modelId="{A789F16A-2220-4A94-A61E-6AE44C2DB9DB}" type="pres">
      <dgm:prSet presAssocID="{54EE2084-ACBE-4749-AB75-F5D7DA24D7BF}" presName="sibTrans" presStyleCnt="0"/>
      <dgm:spPr/>
    </dgm:pt>
    <dgm:pt modelId="{28ABA585-0123-4718-B592-2B1E85B87752}" type="pres">
      <dgm:prSet presAssocID="{0FDBF201-C879-4EE8-BD5D-3A5CA0BC075D}" presName="node" presStyleLbl="node1" presStyleIdx="1" presStyleCnt="9">
        <dgm:presLayoutVars>
          <dgm:bulletEnabled val="1"/>
        </dgm:presLayoutVars>
      </dgm:prSet>
      <dgm:spPr/>
    </dgm:pt>
    <dgm:pt modelId="{DC7796A9-23D6-4DC3-A714-9B74A5F11F94}" type="pres">
      <dgm:prSet presAssocID="{14BBF467-5C86-46BA-9DB6-67AB361A80FE}" presName="sibTrans" presStyleCnt="0"/>
      <dgm:spPr/>
    </dgm:pt>
    <dgm:pt modelId="{B2118173-FFDD-43F6-A064-BDAC095EB80D}" type="pres">
      <dgm:prSet presAssocID="{2712A6C1-43B8-44FF-80BA-7C656C1444FC}" presName="node" presStyleLbl="node1" presStyleIdx="2" presStyleCnt="9">
        <dgm:presLayoutVars>
          <dgm:bulletEnabled val="1"/>
        </dgm:presLayoutVars>
      </dgm:prSet>
      <dgm:spPr/>
    </dgm:pt>
    <dgm:pt modelId="{429638D2-30C6-4196-800F-DE1693C9D1AE}" type="pres">
      <dgm:prSet presAssocID="{AD1B54CC-0B9A-4E19-B2C6-0BC640EF1BDB}" presName="sibTrans" presStyleCnt="0"/>
      <dgm:spPr/>
    </dgm:pt>
    <dgm:pt modelId="{243AE277-705E-46FD-A70F-FD350FDA01C4}" type="pres">
      <dgm:prSet presAssocID="{4CB45019-2FFC-4F57-A592-12165516C6F4}" presName="node" presStyleLbl="node1" presStyleIdx="3" presStyleCnt="9">
        <dgm:presLayoutVars>
          <dgm:bulletEnabled val="1"/>
        </dgm:presLayoutVars>
      </dgm:prSet>
      <dgm:spPr/>
    </dgm:pt>
    <dgm:pt modelId="{E95C4E93-E484-4621-8BF0-BC1E337839DF}" type="pres">
      <dgm:prSet presAssocID="{7561DC49-1127-4F30-A93C-FA52F290032E}" presName="sibTrans" presStyleCnt="0"/>
      <dgm:spPr/>
    </dgm:pt>
    <dgm:pt modelId="{3C662EE1-5515-49BF-B08D-B603582369DB}" type="pres">
      <dgm:prSet presAssocID="{F9FA58A8-E7DF-4AEC-8D47-37390D5305C5}" presName="node" presStyleLbl="node1" presStyleIdx="4" presStyleCnt="9">
        <dgm:presLayoutVars>
          <dgm:bulletEnabled val="1"/>
        </dgm:presLayoutVars>
      </dgm:prSet>
      <dgm:spPr/>
    </dgm:pt>
    <dgm:pt modelId="{FC207301-98A6-494D-BB2A-65559C92A307}" type="pres">
      <dgm:prSet presAssocID="{3F11AE37-1C9B-43B3-97AB-9E0237511CF2}" presName="sibTrans" presStyleCnt="0"/>
      <dgm:spPr/>
    </dgm:pt>
    <dgm:pt modelId="{282CA912-3D08-4DB2-9110-53174029EEAE}" type="pres">
      <dgm:prSet presAssocID="{B6D70C8F-D57F-47C0-89FA-6A53BC53CECD}" presName="node" presStyleLbl="node1" presStyleIdx="5" presStyleCnt="9">
        <dgm:presLayoutVars>
          <dgm:bulletEnabled val="1"/>
        </dgm:presLayoutVars>
      </dgm:prSet>
      <dgm:spPr/>
    </dgm:pt>
    <dgm:pt modelId="{47CBDBDA-D624-4BBB-88A7-F33FBC8FA120}" type="pres">
      <dgm:prSet presAssocID="{C29656E2-4033-403F-87AC-98DC61DA4E6D}" presName="sibTrans" presStyleCnt="0"/>
      <dgm:spPr/>
    </dgm:pt>
    <dgm:pt modelId="{43A092B5-244F-4DF6-89AE-D115FF9B000E}" type="pres">
      <dgm:prSet presAssocID="{983F210B-38C3-4EEA-9EB2-F20F9F8D9C57}" presName="node" presStyleLbl="node1" presStyleIdx="6" presStyleCnt="9">
        <dgm:presLayoutVars>
          <dgm:bulletEnabled val="1"/>
        </dgm:presLayoutVars>
      </dgm:prSet>
      <dgm:spPr/>
    </dgm:pt>
    <dgm:pt modelId="{089040A6-8D6E-4D07-9EDA-09B772B1CDD8}" type="pres">
      <dgm:prSet presAssocID="{AD8EDFEC-ADA1-4035-9B61-7CF78398A8CB}" presName="sibTrans" presStyleCnt="0"/>
      <dgm:spPr/>
    </dgm:pt>
    <dgm:pt modelId="{01D099DE-04C6-4F15-953A-B45BF4C0E04D}" type="pres">
      <dgm:prSet presAssocID="{2C25A29C-E6FF-4555-A236-C10AD7AE5C94}" presName="node" presStyleLbl="node1" presStyleIdx="7" presStyleCnt="9">
        <dgm:presLayoutVars>
          <dgm:bulletEnabled val="1"/>
        </dgm:presLayoutVars>
      </dgm:prSet>
      <dgm:spPr/>
    </dgm:pt>
    <dgm:pt modelId="{D5F5F46E-FD0E-49BE-9E56-A371C451FE22}" type="pres">
      <dgm:prSet presAssocID="{18BBB201-7FFF-4EB8-863C-BE78A06F4AF2}" presName="sibTrans" presStyleCnt="0"/>
      <dgm:spPr/>
    </dgm:pt>
    <dgm:pt modelId="{1622246C-6098-40F3-AAC2-6B429854D039}" type="pres">
      <dgm:prSet presAssocID="{92C94F6E-69DD-4261-8B74-B0D4019C10A4}" presName="node" presStyleLbl="node1" presStyleIdx="8" presStyleCnt="9">
        <dgm:presLayoutVars>
          <dgm:bulletEnabled val="1"/>
        </dgm:presLayoutVars>
      </dgm:prSet>
      <dgm:spPr/>
    </dgm:pt>
  </dgm:ptLst>
  <dgm:cxnLst>
    <dgm:cxn modelId="{49118202-A930-42DD-AC52-85BB4DBAF54F}" srcId="{DFB09639-76D9-4AD7-940D-6547AC60C33E}" destId="{B6D70C8F-D57F-47C0-89FA-6A53BC53CECD}" srcOrd="5" destOrd="0" parTransId="{04C4C321-EF4B-4B90-A707-F911E6539743}" sibTransId="{C29656E2-4033-403F-87AC-98DC61DA4E6D}"/>
    <dgm:cxn modelId="{092A1D06-7C14-4C2A-A8CA-90AE8EFF6DF2}" srcId="{DFB09639-76D9-4AD7-940D-6547AC60C33E}" destId="{0FDBF201-C879-4EE8-BD5D-3A5CA0BC075D}" srcOrd="1" destOrd="0" parTransId="{CF547143-FD51-4211-9912-B96E6BDB1639}" sibTransId="{14BBF467-5C86-46BA-9DB6-67AB361A80FE}"/>
    <dgm:cxn modelId="{5506D20E-3CAD-47CB-9DF4-F5B09FEA806F}" type="presOf" srcId="{2C25A29C-E6FF-4555-A236-C10AD7AE5C94}" destId="{01D099DE-04C6-4F15-953A-B45BF4C0E04D}" srcOrd="0" destOrd="0" presId="urn:microsoft.com/office/officeart/2005/8/layout/default"/>
    <dgm:cxn modelId="{47B3751D-A628-4BF5-9F54-74B0600732B0}" type="presOf" srcId="{DFB09639-76D9-4AD7-940D-6547AC60C33E}" destId="{CA862B60-F4A2-4680-BEBD-DFA827462D71}" srcOrd="0" destOrd="0" presId="urn:microsoft.com/office/officeart/2005/8/layout/default"/>
    <dgm:cxn modelId="{9BD27C21-F04D-4989-BC62-6FBC3DE4870E}" srcId="{DFB09639-76D9-4AD7-940D-6547AC60C33E}" destId="{F9FA58A8-E7DF-4AEC-8D47-37390D5305C5}" srcOrd="4" destOrd="0" parTransId="{1BFCC7C0-0496-439F-92AF-B23CA61EE3FD}" sibTransId="{3F11AE37-1C9B-43B3-97AB-9E0237511CF2}"/>
    <dgm:cxn modelId="{3748BA21-4D1E-414E-BC8A-B31B49508432}" type="presOf" srcId="{2712A6C1-43B8-44FF-80BA-7C656C1444FC}" destId="{B2118173-FFDD-43F6-A064-BDAC095EB80D}" srcOrd="0" destOrd="0" presId="urn:microsoft.com/office/officeart/2005/8/layout/default"/>
    <dgm:cxn modelId="{EC1CEB39-C60A-4D0F-9A18-E3F4CB675E49}" type="presOf" srcId="{92C94F6E-69DD-4261-8B74-B0D4019C10A4}" destId="{1622246C-6098-40F3-AAC2-6B429854D039}" srcOrd="0" destOrd="0" presId="urn:microsoft.com/office/officeart/2005/8/layout/default"/>
    <dgm:cxn modelId="{704FD264-F506-4BE6-9A1D-F1D76DDD7BE7}" srcId="{DFB09639-76D9-4AD7-940D-6547AC60C33E}" destId="{2712A6C1-43B8-44FF-80BA-7C656C1444FC}" srcOrd="2" destOrd="0" parTransId="{3F52463D-7F0D-4832-8314-66C954133746}" sibTransId="{AD1B54CC-0B9A-4E19-B2C6-0BC640EF1BDB}"/>
    <dgm:cxn modelId="{E12A1A47-AEA8-4837-88E5-E27582DEB6DD}" type="presOf" srcId="{F9FA58A8-E7DF-4AEC-8D47-37390D5305C5}" destId="{3C662EE1-5515-49BF-B08D-B603582369DB}" srcOrd="0" destOrd="0" presId="urn:microsoft.com/office/officeart/2005/8/layout/default"/>
    <dgm:cxn modelId="{7B3F0068-EAD3-4F22-BEBD-7E61BF9507F3}" srcId="{DFB09639-76D9-4AD7-940D-6547AC60C33E}" destId="{2C25A29C-E6FF-4555-A236-C10AD7AE5C94}" srcOrd="7" destOrd="0" parTransId="{E044CD40-1965-44F9-967C-B468DE86CD1B}" sibTransId="{18BBB201-7FFF-4EB8-863C-BE78A06F4AF2}"/>
    <dgm:cxn modelId="{1EF95150-F650-48B2-8C84-3D80BC4DBFCC}" srcId="{DFB09639-76D9-4AD7-940D-6547AC60C33E}" destId="{92C94F6E-69DD-4261-8B74-B0D4019C10A4}" srcOrd="8" destOrd="0" parTransId="{F912551E-8159-4CAE-9D33-EF3F81AAE3CF}" sibTransId="{A9773F2F-A746-4582-98A3-0A8D2D827932}"/>
    <dgm:cxn modelId="{65207774-570A-4BA9-8B3C-D8E84795D9FD}" srcId="{DFB09639-76D9-4AD7-940D-6547AC60C33E}" destId="{983F210B-38C3-4EEA-9EB2-F20F9F8D9C57}" srcOrd="6" destOrd="0" parTransId="{E989CD62-4DC1-4AFE-879E-497AB330F8C0}" sibTransId="{AD8EDFEC-ADA1-4035-9B61-7CF78398A8CB}"/>
    <dgm:cxn modelId="{DBD57690-1AA7-4390-8013-54733E5EEF02}" type="presOf" srcId="{4CB45019-2FFC-4F57-A592-12165516C6F4}" destId="{243AE277-705E-46FD-A70F-FD350FDA01C4}" srcOrd="0" destOrd="0" presId="urn:microsoft.com/office/officeart/2005/8/layout/default"/>
    <dgm:cxn modelId="{3A64369A-F1A7-40FE-B58D-1296BD9E7785}" type="presOf" srcId="{0FDBF201-C879-4EE8-BD5D-3A5CA0BC075D}" destId="{28ABA585-0123-4718-B592-2B1E85B87752}" srcOrd="0" destOrd="0" presId="urn:microsoft.com/office/officeart/2005/8/layout/default"/>
    <dgm:cxn modelId="{D9068B9F-01CF-439A-930A-C7B21361680C}" type="presOf" srcId="{983F210B-38C3-4EEA-9EB2-F20F9F8D9C57}" destId="{43A092B5-244F-4DF6-89AE-D115FF9B000E}" srcOrd="0" destOrd="0" presId="urn:microsoft.com/office/officeart/2005/8/layout/default"/>
    <dgm:cxn modelId="{D519BAA7-3764-4AF2-B535-56D4179AD2DF}" type="presOf" srcId="{B6D70C8F-D57F-47C0-89FA-6A53BC53CECD}" destId="{282CA912-3D08-4DB2-9110-53174029EEAE}" srcOrd="0" destOrd="0" presId="urn:microsoft.com/office/officeart/2005/8/layout/default"/>
    <dgm:cxn modelId="{36CDD0AD-3FBA-480F-9852-BCFC63BD8469}" type="presOf" srcId="{E7C8708C-8252-4569-9F05-C41E51E8FE5A}" destId="{204D929B-3477-426B-A83B-D101744678C0}" srcOrd="0" destOrd="0" presId="urn:microsoft.com/office/officeart/2005/8/layout/default"/>
    <dgm:cxn modelId="{F00BF6B8-20FA-4713-9C2C-4279C4D263A3}" srcId="{DFB09639-76D9-4AD7-940D-6547AC60C33E}" destId="{E7C8708C-8252-4569-9F05-C41E51E8FE5A}" srcOrd="0" destOrd="0" parTransId="{94B9C686-E45F-46B4-8648-2A6325E72A81}" sibTransId="{54EE2084-ACBE-4749-AB75-F5D7DA24D7BF}"/>
    <dgm:cxn modelId="{1C3C72D4-EBEE-4ADB-AFCA-2DB3E1185857}" srcId="{DFB09639-76D9-4AD7-940D-6547AC60C33E}" destId="{4CB45019-2FFC-4F57-A592-12165516C6F4}" srcOrd="3" destOrd="0" parTransId="{17318727-8D1A-4EE2-A3B9-EBB50AB2D31C}" sibTransId="{7561DC49-1127-4F30-A93C-FA52F290032E}"/>
    <dgm:cxn modelId="{D9FA03B2-C649-4667-91A2-C2AA363274B7}" type="presParOf" srcId="{CA862B60-F4A2-4680-BEBD-DFA827462D71}" destId="{204D929B-3477-426B-A83B-D101744678C0}" srcOrd="0" destOrd="0" presId="urn:microsoft.com/office/officeart/2005/8/layout/default"/>
    <dgm:cxn modelId="{6F85811E-9443-400D-94E0-BADC4D217735}" type="presParOf" srcId="{CA862B60-F4A2-4680-BEBD-DFA827462D71}" destId="{A789F16A-2220-4A94-A61E-6AE44C2DB9DB}" srcOrd="1" destOrd="0" presId="urn:microsoft.com/office/officeart/2005/8/layout/default"/>
    <dgm:cxn modelId="{5E8E8ED9-6A29-4D68-837D-D64752A6165B}" type="presParOf" srcId="{CA862B60-F4A2-4680-BEBD-DFA827462D71}" destId="{28ABA585-0123-4718-B592-2B1E85B87752}" srcOrd="2" destOrd="0" presId="urn:microsoft.com/office/officeart/2005/8/layout/default"/>
    <dgm:cxn modelId="{CC666691-D467-4349-97D7-9C73A8CF88A6}" type="presParOf" srcId="{CA862B60-F4A2-4680-BEBD-DFA827462D71}" destId="{DC7796A9-23D6-4DC3-A714-9B74A5F11F94}" srcOrd="3" destOrd="0" presId="urn:microsoft.com/office/officeart/2005/8/layout/default"/>
    <dgm:cxn modelId="{88580F9B-6154-4F49-8496-7CE0EBBB4EAC}" type="presParOf" srcId="{CA862B60-F4A2-4680-BEBD-DFA827462D71}" destId="{B2118173-FFDD-43F6-A064-BDAC095EB80D}" srcOrd="4" destOrd="0" presId="urn:microsoft.com/office/officeart/2005/8/layout/default"/>
    <dgm:cxn modelId="{E1B52850-4F59-4B84-A848-A1AC7204B9ED}" type="presParOf" srcId="{CA862B60-F4A2-4680-BEBD-DFA827462D71}" destId="{429638D2-30C6-4196-800F-DE1693C9D1AE}" srcOrd="5" destOrd="0" presId="urn:microsoft.com/office/officeart/2005/8/layout/default"/>
    <dgm:cxn modelId="{856847CB-8EB9-4CEE-BB50-FEC1B4C88AC4}" type="presParOf" srcId="{CA862B60-F4A2-4680-BEBD-DFA827462D71}" destId="{243AE277-705E-46FD-A70F-FD350FDA01C4}" srcOrd="6" destOrd="0" presId="urn:microsoft.com/office/officeart/2005/8/layout/default"/>
    <dgm:cxn modelId="{2DC6B29B-28CC-4732-B693-2EBE461EACFC}" type="presParOf" srcId="{CA862B60-F4A2-4680-BEBD-DFA827462D71}" destId="{E95C4E93-E484-4621-8BF0-BC1E337839DF}" srcOrd="7" destOrd="0" presId="urn:microsoft.com/office/officeart/2005/8/layout/default"/>
    <dgm:cxn modelId="{C1415C70-03D6-433F-B4BB-AA809C83B778}" type="presParOf" srcId="{CA862B60-F4A2-4680-BEBD-DFA827462D71}" destId="{3C662EE1-5515-49BF-B08D-B603582369DB}" srcOrd="8" destOrd="0" presId="urn:microsoft.com/office/officeart/2005/8/layout/default"/>
    <dgm:cxn modelId="{6CCB4189-139F-4B4B-8FC4-9725D03CDBAE}" type="presParOf" srcId="{CA862B60-F4A2-4680-BEBD-DFA827462D71}" destId="{FC207301-98A6-494D-BB2A-65559C92A307}" srcOrd="9" destOrd="0" presId="urn:microsoft.com/office/officeart/2005/8/layout/default"/>
    <dgm:cxn modelId="{2847FC3F-3700-4A1D-8392-975D063DF477}" type="presParOf" srcId="{CA862B60-F4A2-4680-BEBD-DFA827462D71}" destId="{282CA912-3D08-4DB2-9110-53174029EEAE}" srcOrd="10" destOrd="0" presId="urn:microsoft.com/office/officeart/2005/8/layout/default"/>
    <dgm:cxn modelId="{5E597F7E-840B-421A-A7AF-90197B7757F4}" type="presParOf" srcId="{CA862B60-F4A2-4680-BEBD-DFA827462D71}" destId="{47CBDBDA-D624-4BBB-88A7-F33FBC8FA120}" srcOrd="11" destOrd="0" presId="urn:microsoft.com/office/officeart/2005/8/layout/default"/>
    <dgm:cxn modelId="{189219F7-45EA-4FC0-8D5C-06BD58770A24}" type="presParOf" srcId="{CA862B60-F4A2-4680-BEBD-DFA827462D71}" destId="{43A092B5-244F-4DF6-89AE-D115FF9B000E}" srcOrd="12" destOrd="0" presId="urn:microsoft.com/office/officeart/2005/8/layout/default"/>
    <dgm:cxn modelId="{139E2F67-96FD-46B0-A45E-EB3623FA258A}" type="presParOf" srcId="{CA862B60-F4A2-4680-BEBD-DFA827462D71}" destId="{089040A6-8D6E-4D07-9EDA-09B772B1CDD8}" srcOrd="13" destOrd="0" presId="urn:microsoft.com/office/officeart/2005/8/layout/default"/>
    <dgm:cxn modelId="{834D3C7E-88F9-4964-B710-2D73FA3B2135}" type="presParOf" srcId="{CA862B60-F4A2-4680-BEBD-DFA827462D71}" destId="{01D099DE-04C6-4F15-953A-B45BF4C0E04D}" srcOrd="14" destOrd="0" presId="urn:microsoft.com/office/officeart/2005/8/layout/default"/>
    <dgm:cxn modelId="{50DAAB59-7A61-479E-9C8A-7F084995C9AF}" type="presParOf" srcId="{CA862B60-F4A2-4680-BEBD-DFA827462D71}" destId="{D5F5F46E-FD0E-49BE-9E56-A371C451FE22}" srcOrd="15" destOrd="0" presId="urn:microsoft.com/office/officeart/2005/8/layout/default"/>
    <dgm:cxn modelId="{EE2D670D-B799-4101-8DA9-965A111606C3}" type="presParOf" srcId="{CA862B60-F4A2-4680-BEBD-DFA827462D71}" destId="{1622246C-6098-40F3-AAC2-6B429854D039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8DDC19-9C29-4405-BADA-8BCF5F50B1BD}" type="doc">
      <dgm:prSet loTypeId="urn:microsoft.com/office/officeart/2005/8/layout/matrix3" loCatId="matrix" qsTypeId="urn:microsoft.com/office/officeart/2005/8/quickstyle/simple2#2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0E70ABE4-4BC0-465A-8701-CBA24A513F25}">
      <dgm:prSet/>
      <dgm:spPr/>
      <dgm:t>
        <a:bodyPr/>
        <a:lstStyle/>
        <a:p>
          <a:r>
            <a:rPr lang="nl-NL" b="0">
              <a:latin typeface="Calibri"/>
              <a:cs typeface="Calibri"/>
            </a:rPr>
            <a:t>Tijdens de les</a:t>
          </a:r>
          <a:endParaRPr lang="en-US" b="0">
            <a:latin typeface="Calibri"/>
            <a:cs typeface="Calibri"/>
          </a:endParaRPr>
        </a:p>
      </dgm:t>
    </dgm:pt>
    <dgm:pt modelId="{6CE36012-E7E6-4726-A306-32B8FA15F42E}" type="parTrans" cxnId="{03ACC606-4942-495F-ADD0-A3C43D4DF705}">
      <dgm:prSet/>
      <dgm:spPr/>
      <dgm:t>
        <a:bodyPr/>
        <a:lstStyle/>
        <a:p>
          <a:endParaRPr lang="en-US"/>
        </a:p>
      </dgm:t>
    </dgm:pt>
    <dgm:pt modelId="{D7806E94-FBFE-4842-9C78-773481B23383}" type="sibTrans" cxnId="{03ACC606-4942-495F-ADD0-A3C43D4DF705}">
      <dgm:prSet/>
      <dgm:spPr/>
      <dgm:t>
        <a:bodyPr/>
        <a:lstStyle/>
        <a:p>
          <a:endParaRPr lang="en-US"/>
        </a:p>
      </dgm:t>
    </dgm:pt>
    <dgm:pt modelId="{A691640E-32C7-44DD-AFA7-C99F0D3F8FAA}">
      <dgm:prSet/>
      <dgm:spPr/>
      <dgm:t>
        <a:bodyPr/>
        <a:lstStyle/>
        <a:p>
          <a:pPr rtl="0"/>
          <a:r>
            <a:rPr lang="nl-NL" b="0">
              <a:latin typeface="Calibri"/>
              <a:cs typeface="Calibri"/>
            </a:rPr>
            <a:t>Examentraining door OSG- </a:t>
          </a:r>
          <a:br>
            <a:rPr lang="nl-NL" b="0" dirty="0">
              <a:latin typeface="Calibri"/>
              <a:cs typeface="Calibri"/>
            </a:rPr>
          </a:br>
          <a:r>
            <a:rPr lang="nl-NL" b="0">
              <a:latin typeface="Calibri"/>
              <a:cs typeface="Calibri"/>
            </a:rPr>
            <a:t> vakdocenten na toetsweek 3</a:t>
          </a:r>
          <a:endParaRPr lang="en-US" b="0">
            <a:latin typeface="Calibri"/>
            <a:cs typeface="Calibri"/>
          </a:endParaRPr>
        </a:p>
      </dgm:t>
    </dgm:pt>
    <dgm:pt modelId="{55879384-E70B-464C-9C04-7762A73FC98F}" type="parTrans" cxnId="{8E55399C-C1B5-4FC3-AF74-E83CB2D19925}">
      <dgm:prSet/>
      <dgm:spPr/>
      <dgm:t>
        <a:bodyPr/>
        <a:lstStyle/>
        <a:p>
          <a:endParaRPr lang="en-US"/>
        </a:p>
      </dgm:t>
    </dgm:pt>
    <dgm:pt modelId="{6485BCA5-F425-4C20-AB45-E420798CC5AA}" type="sibTrans" cxnId="{8E55399C-C1B5-4FC3-AF74-E83CB2D19925}">
      <dgm:prSet/>
      <dgm:spPr/>
      <dgm:t>
        <a:bodyPr/>
        <a:lstStyle/>
        <a:p>
          <a:endParaRPr lang="en-US"/>
        </a:p>
      </dgm:t>
    </dgm:pt>
    <dgm:pt modelId="{6D2AEAAC-3C6B-4EE3-BD78-017208D274BC}">
      <dgm:prSet/>
      <dgm:spPr/>
      <dgm:t>
        <a:bodyPr/>
        <a:lstStyle/>
        <a:p>
          <a:r>
            <a:rPr lang="nl-NL" b="0" dirty="0">
              <a:latin typeface="Calibri"/>
              <a:cs typeface="Calibri"/>
            </a:rPr>
            <a:t>Verplicht proefexamen</a:t>
          </a:r>
          <a:br>
            <a:rPr lang="nl-NL" b="0" dirty="0">
              <a:latin typeface="Calibri"/>
              <a:cs typeface="Calibri"/>
            </a:rPr>
          </a:br>
          <a:endParaRPr lang="en-US" b="0" dirty="0">
            <a:latin typeface="Calibri"/>
            <a:cs typeface="Calibri"/>
          </a:endParaRPr>
        </a:p>
      </dgm:t>
    </dgm:pt>
    <dgm:pt modelId="{5642B081-360E-4EEE-98B8-EACAFF4241F6}" type="parTrans" cxnId="{8CF86197-3658-4359-A0AA-0D6A75B1A62B}">
      <dgm:prSet/>
      <dgm:spPr/>
      <dgm:t>
        <a:bodyPr/>
        <a:lstStyle/>
        <a:p>
          <a:endParaRPr lang="en-US"/>
        </a:p>
      </dgm:t>
    </dgm:pt>
    <dgm:pt modelId="{ED07256F-5516-4438-9E08-D05A5793856E}" type="sibTrans" cxnId="{8CF86197-3658-4359-A0AA-0D6A75B1A62B}">
      <dgm:prSet/>
      <dgm:spPr/>
      <dgm:t>
        <a:bodyPr/>
        <a:lstStyle/>
        <a:p>
          <a:endParaRPr lang="en-US"/>
        </a:p>
      </dgm:t>
    </dgm:pt>
    <dgm:pt modelId="{4D6B381A-D28A-41E2-9CD4-0F62F60422D9}">
      <dgm:prSet/>
      <dgm:spPr/>
      <dgm:t>
        <a:bodyPr/>
        <a:lstStyle/>
        <a:p>
          <a:pPr rtl="0"/>
          <a:r>
            <a:rPr lang="nl-NL" b="0" dirty="0">
              <a:latin typeface="Calibri"/>
              <a:cs typeface="Calibri"/>
            </a:rPr>
            <a:t>Buiten school:</a:t>
          </a:r>
          <a:br>
            <a:rPr lang="nl-NL" b="0" dirty="0">
              <a:latin typeface="Calibri"/>
              <a:cs typeface="Calibri"/>
            </a:rPr>
          </a:br>
          <a:r>
            <a:rPr lang="nl-NL" b="0" dirty="0">
              <a:latin typeface="Calibri"/>
              <a:cs typeface="Calibri"/>
            </a:rPr>
            <a:t> universiteiten en </a:t>
          </a:r>
          <a:r>
            <a:rPr lang="nl-NL" b="0" dirty="0" err="1">
              <a:latin typeface="Calibri"/>
              <a:cs typeface="Calibri"/>
            </a:rPr>
            <a:t>Lyceo</a:t>
          </a:r>
          <a:r>
            <a:rPr lang="nl-NL" b="0" dirty="0">
              <a:latin typeface="Calibri"/>
              <a:cs typeface="Calibri"/>
            </a:rPr>
            <a:t> 2/3 daagse  </a:t>
          </a:r>
          <a:br>
            <a:rPr lang="nl-NL" b="0" dirty="0">
              <a:latin typeface="Calibri"/>
              <a:cs typeface="Calibri"/>
            </a:rPr>
          </a:br>
          <a:r>
            <a:rPr lang="nl-NL" b="0" dirty="0">
              <a:latin typeface="Calibri"/>
              <a:cs typeface="Calibri"/>
            </a:rPr>
            <a:t> examentraining (teg</a:t>
          </a:r>
          <a:r>
            <a:rPr lang="nl-NL" b="0" dirty="0">
              <a:solidFill>
                <a:schemeClr val="bg1"/>
              </a:solidFill>
              <a:latin typeface="Calibri"/>
              <a:cs typeface="Calibri"/>
            </a:rPr>
            <a:t>en betaling)</a:t>
          </a:r>
          <a:br>
            <a:rPr lang="nl-NL" dirty="0">
              <a:solidFill>
                <a:schemeClr val="bg1"/>
              </a:solidFill>
            </a:rPr>
          </a:br>
          <a:endParaRPr lang="en-US" dirty="0">
            <a:solidFill>
              <a:schemeClr val="bg1"/>
            </a:solidFill>
          </a:endParaRPr>
        </a:p>
      </dgm:t>
    </dgm:pt>
    <dgm:pt modelId="{656527F6-3547-42B3-A6A9-CDAC866E5A9C}" type="parTrans" cxnId="{C5901A29-E530-47CD-9DA1-026B01487EFF}">
      <dgm:prSet/>
      <dgm:spPr/>
      <dgm:t>
        <a:bodyPr/>
        <a:lstStyle/>
        <a:p>
          <a:endParaRPr lang="en-US"/>
        </a:p>
      </dgm:t>
    </dgm:pt>
    <dgm:pt modelId="{09AD6D38-7AC3-43A7-865D-CA7D266CCD2D}" type="sibTrans" cxnId="{C5901A29-E530-47CD-9DA1-026B01487EFF}">
      <dgm:prSet/>
      <dgm:spPr/>
      <dgm:t>
        <a:bodyPr/>
        <a:lstStyle/>
        <a:p>
          <a:endParaRPr lang="en-US"/>
        </a:p>
      </dgm:t>
    </dgm:pt>
    <dgm:pt modelId="{5E8B2FFF-55A7-4A95-89F1-300C5DF67810}" type="pres">
      <dgm:prSet presAssocID="{7D8DDC19-9C29-4405-BADA-8BCF5F50B1BD}" presName="matrix" presStyleCnt="0">
        <dgm:presLayoutVars>
          <dgm:chMax val="1"/>
          <dgm:dir/>
          <dgm:resizeHandles val="exact"/>
        </dgm:presLayoutVars>
      </dgm:prSet>
      <dgm:spPr/>
    </dgm:pt>
    <dgm:pt modelId="{A5E9BF81-BE2C-4295-8EC1-4253C0F6FAD0}" type="pres">
      <dgm:prSet presAssocID="{7D8DDC19-9C29-4405-BADA-8BCF5F50B1BD}" presName="diamond" presStyleLbl="bgShp" presStyleIdx="0" presStyleCnt="1"/>
      <dgm:spPr/>
    </dgm:pt>
    <dgm:pt modelId="{EC7278AA-69D2-45F1-9A02-ED4046B863DA}" type="pres">
      <dgm:prSet presAssocID="{7D8DDC19-9C29-4405-BADA-8BCF5F50B1BD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F3A4CEF-7D07-4E24-B8C7-179F68BB2BF6}" type="pres">
      <dgm:prSet presAssocID="{7D8DDC19-9C29-4405-BADA-8BCF5F50B1BD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31D08C1-B69E-4586-B30B-003EB0F5517E}" type="pres">
      <dgm:prSet presAssocID="{7D8DDC19-9C29-4405-BADA-8BCF5F50B1BD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AF7F88B-DA42-4AFE-BDEC-BED98C516C11}" type="pres">
      <dgm:prSet presAssocID="{7D8DDC19-9C29-4405-BADA-8BCF5F50B1BD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3ACC606-4942-495F-ADD0-A3C43D4DF705}" srcId="{7D8DDC19-9C29-4405-BADA-8BCF5F50B1BD}" destId="{0E70ABE4-4BC0-465A-8701-CBA24A513F25}" srcOrd="0" destOrd="0" parTransId="{6CE36012-E7E6-4726-A306-32B8FA15F42E}" sibTransId="{D7806E94-FBFE-4842-9C78-773481B23383}"/>
    <dgm:cxn modelId="{E9D1D810-D2D2-4AE1-BB1C-F85C8E9F567D}" type="presOf" srcId="{0E70ABE4-4BC0-465A-8701-CBA24A513F25}" destId="{EC7278AA-69D2-45F1-9A02-ED4046B863DA}" srcOrd="0" destOrd="0" presId="urn:microsoft.com/office/officeart/2005/8/layout/matrix3"/>
    <dgm:cxn modelId="{C5901A29-E530-47CD-9DA1-026B01487EFF}" srcId="{7D8DDC19-9C29-4405-BADA-8BCF5F50B1BD}" destId="{4D6B381A-D28A-41E2-9CD4-0F62F60422D9}" srcOrd="3" destOrd="0" parTransId="{656527F6-3547-42B3-A6A9-CDAC866E5A9C}" sibTransId="{09AD6D38-7AC3-43A7-865D-CA7D266CCD2D}"/>
    <dgm:cxn modelId="{3F6A404C-8A48-47FF-B8B9-9D72BDBF376C}" type="presOf" srcId="{7D8DDC19-9C29-4405-BADA-8BCF5F50B1BD}" destId="{5E8B2FFF-55A7-4A95-89F1-300C5DF67810}" srcOrd="0" destOrd="0" presId="urn:microsoft.com/office/officeart/2005/8/layout/matrix3"/>
    <dgm:cxn modelId="{71AF7583-EAAD-4829-BCED-E95A770D57C1}" type="presOf" srcId="{4D6B381A-D28A-41E2-9CD4-0F62F60422D9}" destId="{FAF7F88B-DA42-4AFE-BDEC-BED98C516C11}" srcOrd="0" destOrd="0" presId="urn:microsoft.com/office/officeart/2005/8/layout/matrix3"/>
    <dgm:cxn modelId="{8CF86197-3658-4359-A0AA-0D6A75B1A62B}" srcId="{7D8DDC19-9C29-4405-BADA-8BCF5F50B1BD}" destId="{6D2AEAAC-3C6B-4EE3-BD78-017208D274BC}" srcOrd="2" destOrd="0" parTransId="{5642B081-360E-4EEE-98B8-EACAFF4241F6}" sibTransId="{ED07256F-5516-4438-9E08-D05A5793856E}"/>
    <dgm:cxn modelId="{8E55399C-C1B5-4FC3-AF74-E83CB2D19925}" srcId="{7D8DDC19-9C29-4405-BADA-8BCF5F50B1BD}" destId="{A691640E-32C7-44DD-AFA7-C99F0D3F8FAA}" srcOrd="1" destOrd="0" parTransId="{55879384-E70B-464C-9C04-7762A73FC98F}" sibTransId="{6485BCA5-F425-4C20-AB45-E420798CC5AA}"/>
    <dgm:cxn modelId="{39C73DB5-9E22-4D77-B937-D20E19AC4DD6}" type="presOf" srcId="{6D2AEAAC-3C6B-4EE3-BD78-017208D274BC}" destId="{231D08C1-B69E-4586-B30B-003EB0F5517E}" srcOrd="0" destOrd="0" presId="urn:microsoft.com/office/officeart/2005/8/layout/matrix3"/>
    <dgm:cxn modelId="{83F0C3D7-205C-4627-9AD1-3F34B3598C01}" type="presOf" srcId="{A691640E-32C7-44DD-AFA7-C99F0D3F8FAA}" destId="{EF3A4CEF-7D07-4E24-B8C7-179F68BB2BF6}" srcOrd="0" destOrd="0" presId="urn:microsoft.com/office/officeart/2005/8/layout/matrix3"/>
    <dgm:cxn modelId="{F4042584-3536-4F96-9313-29DFEBEEC317}" type="presParOf" srcId="{5E8B2FFF-55A7-4A95-89F1-300C5DF67810}" destId="{A5E9BF81-BE2C-4295-8EC1-4253C0F6FAD0}" srcOrd="0" destOrd="0" presId="urn:microsoft.com/office/officeart/2005/8/layout/matrix3"/>
    <dgm:cxn modelId="{55FA26DF-DA30-4DF3-8A58-B4FEDD677274}" type="presParOf" srcId="{5E8B2FFF-55A7-4A95-89F1-300C5DF67810}" destId="{EC7278AA-69D2-45F1-9A02-ED4046B863DA}" srcOrd="1" destOrd="0" presId="urn:microsoft.com/office/officeart/2005/8/layout/matrix3"/>
    <dgm:cxn modelId="{9F0D3C7C-4606-4C60-B14F-EDD0CE6DA363}" type="presParOf" srcId="{5E8B2FFF-55A7-4A95-89F1-300C5DF67810}" destId="{EF3A4CEF-7D07-4E24-B8C7-179F68BB2BF6}" srcOrd="2" destOrd="0" presId="urn:microsoft.com/office/officeart/2005/8/layout/matrix3"/>
    <dgm:cxn modelId="{5D087C77-6512-41AC-A666-552BCCED983A}" type="presParOf" srcId="{5E8B2FFF-55A7-4A95-89F1-300C5DF67810}" destId="{231D08C1-B69E-4586-B30B-003EB0F5517E}" srcOrd="3" destOrd="0" presId="urn:microsoft.com/office/officeart/2005/8/layout/matrix3"/>
    <dgm:cxn modelId="{2B96EC10-F8C3-4B28-BB0A-931631DBE50C}" type="presParOf" srcId="{5E8B2FFF-55A7-4A95-89F1-300C5DF67810}" destId="{FAF7F88B-DA42-4AFE-BDEC-BED98C516C1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4D929B-3477-426B-A83B-D101744678C0}">
      <dsp:nvSpPr>
        <dsp:cNvPr id="0" name=""/>
        <dsp:cNvSpPr/>
      </dsp:nvSpPr>
      <dsp:spPr>
        <a:xfrm>
          <a:off x="87734" y="32785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Eerste aanspreekpunt voor ouders/verzorgers</a:t>
          </a:r>
          <a:endParaRPr lang="en-US" sz="2000" kern="1200" dirty="0">
            <a:latin typeface="Arial"/>
            <a:cs typeface="Arial"/>
          </a:endParaRPr>
        </a:p>
      </dsp:txBody>
      <dsp:txXfrm>
        <a:off x="87734" y="32785"/>
        <a:ext cx="2284744" cy="1370846"/>
      </dsp:txXfrm>
    </dsp:sp>
    <dsp:sp modelId="{28ABA585-0123-4718-B592-2B1E85B87752}">
      <dsp:nvSpPr>
        <dsp:cNvPr id="0" name=""/>
        <dsp:cNvSpPr/>
      </dsp:nvSpPr>
      <dsp:spPr>
        <a:xfrm>
          <a:off x="2600952" y="1255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In de gaten houden van voortgang (cijfers)</a:t>
          </a:r>
          <a:endParaRPr lang="en-US" sz="2000" kern="1200" dirty="0">
            <a:latin typeface="Arial"/>
            <a:cs typeface="Arial"/>
          </a:endParaRPr>
        </a:p>
      </dsp:txBody>
      <dsp:txXfrm>
        <a:off x="2600952" y="1255"/>
        <a:ext cx="2284744" cy="1370846"/>
      </dsp:txXfrm>
    </dsp:sp>
    <dsp:sp modelId="{B2118173-FFDD-43F6-A064-BDAC095EB80D}">
      <dsp:nvSpPr>
        <dsp:cNvPr id="0" name=""/>
        <dsp:cNvSpPr/>
      </dsp:nvSpPr>
      <dsp:spPr>
        <a:xfrm>
          <a:off x="5114171" y="1255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In de gaten houden van sociaal-emotioneel functioneren</a:t>
          </a:r>
        </a:p>
      </dsp:txBody>
      <dsp:txXfrm>
        <a:off x="5114171" y="1255"/>
        <a:ext cx="2284744" cy="1370846"/>
      </dsp:txXfrm>
    </dsp:sp>
    <dsp:sp modelId="{243AE277-705E-46FD-A70F-FD350FDA01C4}">
      <dsp:nvSpPr>
        <dsp:cNvPr id="0" name=""/>
        <dsp:cNvSpPr/>
      </dsp:nvSpPr>
      <dsp:spPr>
        <a:xfrm>
          <a:off x="87734" y="1600576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Doorverwijzing naar gerichte hulp indien nodig</a:t>
          </a:r>
        </a:p>
      </dsp:txBody>
      <dsp:txXfrm>
        <a:off x="87734" y="1600576"/>
        <a:ext cx="2284744" cy="1370846"/>
      </dsp:txXfrm>
    </dsp:sp>
    <dsp:sp modelId="{3C662EE1-5515-49BF-B08D-B603582369DB}">
      <dsp:nvSpPr>
        <dsp:cNvPr id="0" name=""/>
        <dsp:cNvSpPr/>
      </dsp:nvSpPr>
      <dsp:spPr>
        <a:xfrm>
          <a:off x="2600952" y="1600576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Controle absenties</a:t>
          </a:r>
          <a:endParaRPr lang="en-US" sz="2000" kern="1200" dirty="0">
            <a:latin typeface="Arial"/>
            <a:cs typeface="Arial"/>
          </a:endParaRPr>
        </a:p>
      </dsp:txBody>
      <dsp:txXfrm>
        <a:off x="2600952" y="1600576"/>
        <a:ext cx="2284744" cy="1370846"/>
      </dsp:txXfrm>
    </dsp:sp>
    <dsp:sp modelId="{282CA912-3D08-4DB2-9110-53174029EEAE}">
      <dsp:nvSpPr>
        <dsp:cNvPr id="0" name=""/>
        <dsp:cNvSpPr/>
      </dsp:nvSpPr>
      <dsp:spPr>
        <a:xfrm>
          <a:off x="5114171" y="1600576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Aandacht voor/ hulp bij plannen (huiswerk, </a:t>
          </a:r>
          <a:r>
            <a:rPr lang="nl-NL" sz="2000" kern="1200" dirty="0" err="1">
              <a:latin typeface="Arial"/>
              <a:cs typeface="Arial"/>
            </a:rPr>
            <a:t>toetsweken</a:t>
          </a:r>
          <a:r>
            <a:rPr lang="nl-NL" sz="2000" kern="1200" dirty="0">
              <a:latin typeface="Arial"/>
              <a:cs typeface="Arial"/>
            </a:rPr>
            <a:t>)</a:t>
          </a:r>
          <a:endParaRPr lang="en-US" sz="2000" kern="1200" dirty="0">
            <a:latin typeface="Arial"/>
            <a:cs typeface="Arial"/>
          </a:endParaRPr>
        </a:p>
      </dsp:txBody>
      <dsp:txXfrm>
        <a:off x="5114171" y="1600576"/>
        <a:ext cx="2284744" cy="1370846"/>
      </dsp:txXfrm>
    </dsp:sp>
    <dsp:sp modelId="{43A092B5-244F-4DF6-89AE-D115FF9B000E}">
      <dsp:nvSpPr>
        <dsp:cNvPr id="0" name=""/>
        <dsp:cNvSpPr/>
      </dsp:nvSpPr>
      <dsp:spPr>
        <a:xfrm>
          <a:off x="87734" y="3199897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Zelfreflectie: eigenaarschap eigen leerproces</a:t>
          </a:r>
          <a:endParaRPr lang="en-US" sz="2000" kern="1200" dirty="0">
            <a:latin typeface="Arial"/>
            <a:cs typeface="Arial"/>
          </a:endParaRPr>
        </a:p>
      </dsp:txBody>
      <dsp:txXfrm>
        <a:off x="87734" y="3199897"/>
        <a:ext cx="2284744" cy="1370846"/>
      </dsp:txXfrm>
    </dsp:sp>
    <dsp:sp modelId="{01D099DE-04C6-4F15-953A-B45BF4C0E04D}">
      <dsp:nvSpPr>
        <dsp:cNvPr id="0" name=""/>
        <dsp:cNvSpPr/>
      </dsp:nvSpPr>
      <dsp:spPr>
        <a:xfrm>
          <a:off x="2600952" y="3199897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Een-op-een gesprek met mentor</a:t>
          </a:r>
          <a:endParaRPr lang="en-US" sz="2000" kern="1200" dirty="0">
            <a:latin typeface="Arial"/>
            <a:cs typeface="Arial"/>
          </a:endParaRPr>
        </a:p>
      </dsp:txBody>
      <dsp:txXfrm>
        <a:off x="2600952" y="3199897"/>
        <a:ext cx="2284744" cy="1370846"/>
      </dsp:txXfrm>
    </dsp:sp>
    <dsp:sp modelId="{1622246C-6098-40F3-AAC2-6B429854D039}">
      <dsp:nvSpPr>
        <dsp:cNvPr id="0" name=""/>
        <dsp:cNvSpPr/>
      </dsp:nvSpPr>
      <dsp:spPr>
        <a:xfrm>
          <a:off x="5114171" y="3199897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Arial"/>
              <a:cs typeface="Arial"/>
            </a:rPr>
            <a:t>LOB</a:t>
          </a:r>
          <a:endParaRPr lang="en-US" sz="2000" kern="1200" dirty="0">
            <a:latin typeface="Arial"/>
            <a:cs typeface="Arial"/>
          </a:endParaRPr>
        </a:p>
      </dsp:txBody>
      <dsp:txXfrm>
        <a:off x="5114171" y="3199897"/>
        <a:ext cx="2284744" cy="1370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9BF81-BE2C-4295-8EC1-4253C0F6FAD0}">
      <dsp:nvSpPr>
        <dsp:cNvPr id="0" name=""/>
        <dsp:cNvSpPr/>
      </dsp:nvSpPr>
      <dsp:spPr>
        <a:xfrm>
          <a:off x="1457325" y="0"/>
          <a:ext cx="4572000" cy="4572000"/>
        </a:xfrm>
        <a:prstGeom prst="diamond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278AA-69D2-45F1-9A02-ED4046B863DA}">
      <dsp:nvSpPr>
        <dsp:cNvPr id="0" name=""/>
        <dsp:cNvSpPr/>
      </dsp:nvSpPr>
      <dsp:spPr>
        <a:xfrm>
          <a:off x="1891665" y="434340"/>
          <a:ext cx="1783080" cy="1783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0" kern="1200">
              <a:latin typeface="Calibri"/>
              <a:cs typeface="Calibri"/>
            </a:rPr>
            <a:t>Tijdens de les</a:t>
          </a:r>
          <a:endParaRPr lang="en-US" sz="1600" b="0" kern="1200">
            <a:latin typeface="Calibri"/>
            <a:cs typeface="Calibri"/>
          </a:endParaRPr>
        </a:p>
      </dsp:txBody>
      <dsp:txXfrm>
        <a:off x="1978708" y="521383"/>
        <a:ext cx="1608994" cy="1608994"/>
      </dsp:txXfrm>
    </dsp:sp>
    <dsp:sp modelId="{EF3A4CEF-7D07-4E24-B8C7-179F68BB2BF6}">
      <dsp:nvSpPr>
        <dsp:cNvPr id="0" name=""/>
        <dsp:cNvSpPr/>
      </dsp:nvSpPr>
      <dsp:spPr>
        <a:xfrm>
          <a:off x="3811905" y="434340"/>
          <a:ext cx="1783080" cy="1783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0" kern="1200">
              <a:latin typeface="Calibri"/>
              <a:cs typeface="Calibri"/>
            </a:rPr>
            <a:t>Examentraining door OSG- </a:t>
          </a:r>
          <a:br>
            <a:rPr lang="nl-NL" sz="1600" b="0" kern="1200" dirty="0">
              <a:latin typeface="Calibri"/>
              <a:cs typeface="Calibri"/>
            </a:rPr>
          </a:br>
          <a:r>
            <a:rPr lang="nl-NL" sz="1600" b="0" kern="1200">
              <a:latin typeface="Calibri"/>
              <a:cs typeface="Calibri"/>
            </a:rPr>
            <a:t> vakdocenten na toetsweek 3</a:t>
          </a:r>
          <a:endParaRPr lang="en-US" sz="1600" b="0" kern="1200">
            <a:latin typeface="Calibri"/>
            <a:cs typeface="Calibri"/>
          </a:endParaRPr>
        </a:p>
      </dsp:txBody>
      <dsp:txXfrm>
        <a:off x="3898948" y="521383"/>
        <a:ext cx="1608994" cy="1608994"/>
      </dsp:txXfrm>
    </dsp:sp>
    <dsp:sp modelId="{231D08C1-B69E-4586-B30B-003EB0F5517E}">
      <dsp:nvSpPr>
        <dsp:cNvPr id="0" name=""/>
        <dsp:cNvSpPr/>
      </dsp:nvSpPr>
      <dsp:spPr>
        <a:xfrm>
          <a:off x="1891665" y="2354580"/>
          <a:ext cx="1783080" cy="1783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0" kern="1200" dirty="0">
              <a:latin typeface="Calibri"/>
              <a:cs typeface="Calibri"/>
            </a:rPr>
            <a:t>Verplicht proefexamen</a:t>
          </a:r>
          <a:br>
            <a:rPr lang="nl-NL" sz="1600" b="0" kern="1200" dirty="0">
              <a:latin typeface="Calibri"/>
              <a:cs typeface="Calibri"/>
            </a:rPr>
          </a:br>
          <a:endParaRPr lang="en-US" sz="1600" b="0" kern="1200" dirty="0">
            <a:latin typeface="Calibri"/>
            <a:cs typeface="Calibri"/>
          </a:endParaRPr>
        </a:p>
      </dsp:txBody>
      <dsp:txXfrm>
        <a:off x="1978708" y="2441623"/>
        <a:ext cx="1608994" cy="1608994"/>
      </dsp:txXfrm>
    </dsp:sp>
    <dsp:sp modelId="{FAF7F88B-DA42-4AFE-BDEC-BED98C516C11}">
      <dsp:nvSpPr>
        <dsp:cNvPr id="0" name=""/>
        <dsp:cNvSpPr/>
      </dsp:nvSpPr>
      <dsp:spPr>
        <a:xfrm>
          <a:off x="3811905" y="2354580"/>
          <a:ext cx="1783080" cy="1783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0" kern="1200" dirty="0">
              <a:latin typeface="Calibri"/>
              <a:cs typeface="Calibri"/>
            </a:rPr>
            <a:t>Buiten school:</a:t>
          </a:r>
          <a:br>
            <a:rPr lang="nl-NL" sz="1600" b="0" kern="1200" dirty="0">
              <a:latin typeface="Calibri"/>
              <a:cs typeface="Calibri"/>
            </a:rPr>
          </a:br>
          <a:r>
            <a:rPr lang="nl-NL" sz="1600" b="0" kern="1200" dirty="0">
              <a:latin typeface="Calibri"/>
              <a:cs typeface="Calibri"/>
            </a:rPr>
            <a:t> universiteiten en </a:t>
          </a:r>
          <a:r>
            <a:rPr lang="nl-NL" sz="1600" b="0" kern="1200" dirty="0" err="1">
              <a:latin typeface="Calibri"/>
              <a:cs typeface="Calibri"/>
            </a:rPr>
            <a:t>Lyceo</a:t>
          </a:r>
          <a:r>
            <a:rPr lang="nl-NL" sz="1600" b="0" kern="1200" dirty="0">
              <a:latin typeface="Calibri"/>
              <a:cs typeface="Calibri"/>
            </a:rPr>
            <a:t> 2/3 daagse  </a:t>
          </a:r>
          <a:br>
            <a:rPr lang="nl-NL" sz="1600" b="0" kern="1200" dirty="0">
              <a:latin typeface="Calibri"/>
              <a:cs typeface="Calibri"/>
            </a:rPr>
          </a:br>
          <a:r>
            <a:rPr lang="nl-NL" sz="1600" b="0" kern="1200" dirty="0">
              <a:latin typeface="Calibri"/>
              <a:cs typeface="Calibri"/>
            </a:rPr>
            <a:t> examentraining (teg</a:t>
          </a:r>
          <a:r>
            <a:rPr lang="nl-NL" sz="1600" b="0" kern="1200" dirty="0">
              <a:solidFill>
                <a:schemeClr val="bg1"/>
              </a:solidFill>
              <a:latin typeface="Calibri"/>
              <a:cs typeface="Calibri"/>
            </a:rPr>
            <a:t>en betaling)</a:t>
          </a:r>
          <a:br>
            <a:rPr lang="nl-NL" sz="1600" kern="1200" dirty="0">
              <a:solidFill>
                <a:schemeClr val="bg1"/>
              </a:solidFill>
            </a:rPr>
          </a:br>
          <a:endParaRPr lang="en-US" sz="1600" kern="1200" dirty="0">
            <a:solidFill>
              <a:schemeClr val="bg1"/>
            </a:solidFill>
          </a:endParaRPr>
        </a:p>
      </dsp:txBody>
      <dsp:txXfrm>
        <a:off x="3898948" y="2441623"/>
        <a:ext cx="1608994" cy="1608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AEAED56-16CF-46F9-928A-9EA1267717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36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87C68A02-AAA4-4323-B21E-D97D2965303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607" y="0"/>
            <a:ext cx="2889938" cy="4936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B562BE8-9EA1-4B31-9EFA-532D6CF93F0B}" type="datetime1">
              <a:rPr lang="nl-NL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D6C32C6F-70AF-4726-A4A7-0D4AF0E7F29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316"/>
            <a:ext cx="2889938" cy="4936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3B56B5B7-64CF-4192-A18B-D8FD3AC8B12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607" y="9377316"/>
            <a:ext cx="2889938" cy="4936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71BDC0E7-9DBF-4E29-9C2D-4536D0F8FC9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264317FD-14B6-42AE-BC3A-26570349DF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12CEF48-1B9B-4555-AEBC-AC8FADC213C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B0E4571-1C5B-4DB4-ADAF-63C21A7CC120}" type="datetimeFigureOut">
              <a:rPr lang="nl-NL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E4008D0C-8D8D-4ADD-9FD8-241D7777B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233488"/>
            <a:ext cx="4440238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2B4B3556-CE4D-4529-869E-ED9EB01AD9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909" y="4751219"/>
            <a:ext cx="533527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F7F559D-98DF-4925-9284-6645730FE2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AE91348-273E-4EA2-A5B5-C8E6EF599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C2AD2-DFED-4567-B70B-128DF0A5EC8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4746" y="1016001"/>
            <a:ext cx="5285509" cy="626342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4746" y="1918854"/>
            <a:ext cx="5285509" cy="4278746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67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392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2768" y="1063339"/>
            <a:ext cx="5352905" cy="654626"/>
          </a:xfrm>
        </p:spPr>
        <p:txBody>
          <a:bodyPr anchor="t">
            <a:normAutofit/>
          </a:bodyPr>
          <a:lstStyle>
            <a:lvl1pPr algn="l">
              <a:defRPr sz="2250" b="1" cap="all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02768" y="1771651"/>
            <a:ext cx="5352905" cy="4509076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126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16569" y="1809606"/>
            <a:ext cx="4038600" cy="44249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91200" y="136525"/>
            <a:ext cx="3269674" cy="5109731"/>
          </a:xfrm>
        </p:spPr>
        <p:txBody>
          <a:bodyPr/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089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113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349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16568" y="932364"/>
            <a:ext cx="3801980" cy="647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Vandaag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16569" y="1838038"/>
            <a:ext cx="5304468" cy="4288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4BE840B-FE7B-561D-623A-C9C0F073688F}"/>
              </a:ext>
            </a:extLst>
          </p:cNvPr>
          <p:cNvCxnSpPr>
            <a:cxnSpLocks/>
          </p:cNvCxnSpPr>
          <p:nvPr/>
        </p:nvCxnSpPr>
        <p:spPr>
          <a:xfrm>
            <a:off x="216569" y="1708727"/>
            <a:ext cx="5304468" cy="0"/>
          </a:xfrm>
          <a:prstGeom prst="line">
            <a:avLst/>
          </a:prstGeom>
          <a:ln>
            <a:solidFill>
              <a:srgbClr val="F6AA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60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685800" rtl="0" eaLnBrk="1" latinLnBrk="0" hangingPunct="1">
        <a:spcBef>
          <a:spcPct val="0"/>
        </a:spcBef>
        <a:buNone/>
        <a:defRPr sz="2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osg-leerlingzaken@atlascollege.n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xamenblad.nl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HNB@atlascollege.n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udiekeuze123.nl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HNB@atlascollege.n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/C:\var\folders\gg\pr518wb5657dkd2zx0dgl8400000gn\T\com.microsoft.Word\WebArchiveCopyPasteTempFiles\Alco-punaise-1-cm-staal-groen-40-stuks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D95CA-1E08-3F71-A050-2FFBBCB17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11663"/>
            <a:ext cx="8229600" cy="2252804"/>
          </a:xfrm>
        </p:spPr>
        <p:txBody>
          <a:bodyPr>
            <a:normAutofit/>
          </a:bodyPr>
          <a:lstStyle/>
          <a:p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sp>
        <p:nvSpPr>
          <p:cNvPr id="4" name="Subtitel 2">
            <a:extLst>
              <a:ext uri="{FF2B5EF4-FFF2-40B4-BE49-F238E27FC236}">
                <a16:creationId xmlns:a16="http://schemas.microsoft.com/office/drawing/2014/main" id="{2D5494CA-04F5-A307-014F-AFC742ECC95B}"/>
              </a:ext>
            </a:extLst>
          </p:cNvPr>
          <p:cNvSpPr txBox="1">
            <a:spLocks/>
          </p:cNvSpPr>
          <p:nvPr/>
        </p:nvSpPr>
        <p:spPr>
          <a:xfrm>
            <a:off x="1093112" y="2087112"/>
            <a:ext cx="7934004" cy="4455201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nl-NL" altLang="nl-NL" sz="66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ＭＳ Ｐゴシック"/>
                <a:cs typeface="Arial"/>
              </a:rPr>
              <a:t>WELKOM!</a:t>
            </a:r>
          </a:p>
          <a:p>
            <a:pPr fontAlgn="auto">
              <a:spcAft>
                <a:spcPts val="0"/>
              </a:spcAft>
            </a:pPr>
            <a:endParaRPr lang="nl-NL" altLang="nl-NL" dirty="0">
              <a:solidFill>
                <a:srgbClr val="000000"/>
              </a:solidFill>
              <a:latin typeface="Arial"/>
              <a:ea typeface="ＭＳ Ｐゴシック" panose="020B0600070205080204" pitchFamily="34" charset="-128"/>
              <a:cs typeface="Arial"/>
            </a:endParaRPr>
          </a:p>
          <a:p>
            <a:pPr fontAlgn="auto">
              <a:spcAft>
                <a:spcPts val="0"/>
              </a:spcAft>
            </a:pPr>
            <a:r>
              <a:rPr lang="nl-NL" altLang="nl-NL" sz="2100" dirty="0">
                <a:solidFill>
                  <a:srgbClr val="000000"/>
                </a:solidFill>
                <a:latin typeface="+mj-lt"/>
                <a:ea typeface="ＭＳ Ｐゴシック"/>
                <a:cs typeface="Arial"/>
              </a:rPr>
              <a:t>Ouderinformatieavond vwo 6</a:t>
            </a:r>
          </a:p>
          <a:p>
            <a:pPr fontAlgn="auto">
              <a:spcAft>
                <a:spcPts val="0"/>
              </a:spcAft>
            </a:pPr>
            <a:r>
              <a:rPr lang="nl-NL" altLang="nl-NL" sz="2100" b="1" dirty="0">
                <a:solidFill>
                  <a:srgbClr val="000000"/>
                </a:solidFill>
                <a:latin typeface="+mj-lt"/>
                <a:ea typeface="ＭＳ Ｐゴシック"/>
                <a:cs typeface="Arial"/>
              </a:rPr>
              <a:t>3 september 2026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nl-NL" altLang="nl-NL" dirty="0">
              <a:solidFill>
                <a:srgbClr val="898989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9FE091E-FA36-B8E8-F4F2-48FCBD22012A}"/>
              </a:ext>
            </a:extLst>
          </p:cNvPr>
          <p:cNvSpPr txBox="1">
            <a:spLocks/>
          </p:cNvSpPr>
          <p:nvPr/>
        </p:nvSpPr>
        <p:spPr>
          <a:xfrm>
            <a:off x="-1057215" y="813937"/>
            <a:ext cx="7839075" cy="1273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nl-NL" altLang="nl-NL" sz="3600" dirty="0"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5849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749876"/>
            <a:ext cx="8229600" cy="1143000"/>
          </a:xfrm>
        </p:spPr>
        <p:txBody>
          <a:bodyPr>
            <a:normAutofit/>
          </a:bodyPr>
          <a:lstStyle/>
          <a:p>
            <a:r>
              <a:rPr lang="nl-NL" sz="2800" dirty="0">
                <a:latin typeface="Calibri"/>
                <a:cs typeface="Arial"/>
              </a:rPr>
              <a:t>Programma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8294" y="1892876"/>
            <a:ext cx="2852305" cy="452596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  <a:spcBef>
                <a:spcPts val="1350"/>
              </a:spcBef>
              <a:buFont typeface="Arial,Sans-Serif" panose="020B0604020202020204" pitchFamily="34" charset="0"/>
            </a:pPr>
            <a:r>
              <a:rPr lang="nl-NL" sz="1800" dirty="0">
                <a:latin typeface="Calibri"/>
                <a:cs typeface="Arial"/>
              </a:rPr>
              <a:t>Team</a:t>
            </a:r>
            <a:endParaRPr lang="en-US" sz="1800" dirty="0">
              <a:latin typeface="Calibri"/>
              <a:cs typeface="Arial"/>
            </a:endParaRPr>
          </a:p>
          <a:p>
            <a:pPr>
              <a:lnSpc>
                <a:spcPct val="110000"/>
              </a:lnSpc>
              <a:spcBef>
                <a:spcPts val="1350"/>
              </a:spcBef>
              <a:buFont typeface="Arial,Sans-Serif" panose="020B0604020202020204" pitchFamily="34" charset="0"/>
            </a:pPr>
            <a:r>
              <a:rPr lang="nl-NL" sz="1800" dirty="0">
                <a:latin typeface="Calibri"/>
                <a:cs typeface="Arial"/>
              </a:rPr>
              <a:t>Mentor en </a:t>
            </a:r>
            <a:r>
              <a:rPr lang="nl-NL" sz="1800" dirty="0" err="1">
                <a:latin typeface="Calibri"/>
                <a:cs typeface="Arial"/>
              </a:rPr>
              <a:t>mentorles</a:t>
            </a:r>
            <a:endParaRPr lang="en-US" sz="1800" dirty="0">
              <a:latin typeface="Calibri"/>
              <a:cs typeface="Arial"/>
            </a:endParaRPr>
          </a:p>
          <a:p>
            <a:pPr>
              <a:lnSpc>
                <a:spcPct val="110000"/>
              </a:lnSpc>
              <a:spcBef>
                <a:spcPts val="1350"/>
              </a:spcBef>
              <a:buFont typeface="Arial,Sans-Serif" panose="020B0604020202020204" pitchFamily="34" charset="0"/>
            </a:pPr>
            <a:r>
              <a:rPr lang="nl-NL" sz="1800" dirty="0">
                <a:latin typeface="Calibri"/>
                <a:cs typeface="Arial"/>
              </a:rPr>
              <a:t>Excursie naar Ieper</a:t>
            </a:r>
            <a:endParaRPr lang="en-US" sz="1800" dirty="0">
              <a:latin typeface="Calibri"/>
              <a:cs typeface="Arial"/>
            </a:endParaRPr>
          </a:p>
          <a:p>
            <a:pPr>
              <a:lnSpc>
                <a:spcPct val="110000"/>
              </a:lnSpc>
              <a:spcBef>
                <a:spcPts val="1350"/>
              </a:spcBef>
              <a:buFont typeface="Arial,Sans-Serif" panose="020B0604020202020204" pitchFamily="34" charset="0"/>
            </a:pPr>
            <a:r>
              <a:rPr lang="nl-NL" sz="1800" dirty="0">
                <a:latin typeface="Calibri"/>
                <a:cs typeface="Arial"/>
              </a:rPr>
              <a:t>PTA (schoolexamen)</a:t>
            </a:r>
            <a:endParaRPr lang="en-US" sz="1800" dirty="0">
              <a:latin typeface="Calibri"/>
              <a:cs typeface="Arial"/>
            </a:endParaRPr>
          </a:p>
          <a:p>
            <a:pPr>
              <a:lnSpc>
                <a:spcPct val="110000"/>
              </a:lnSpc>
              <a:spcBef>
                <a:spcPts val="1350"/>
              </a:spcBef>
              <a:buFont typeface="Arial,Sans-Serif" panose="020B0604020202020204" pitchFamily="34" charset="0"/>
            </a:pPr>
            <a:r>
              <a:rPr lang="nl-NL" sz="1800" dirty="0">
                <a:latin typeface="Calibri"/>
                <a:cs typeface="Arial"/>
              </a:rPr>
              <a:t>Het Profielwerkstuk</a:t>
            </a:r>
            <a:endParaRPr lang="en-US" sz="1800" dirty="0">
              <a:latin typeface="Calibri"/>
              <a:cs typeface="Arial"/>
            </a:endParaRPr>
          </a:p>
          <a:p>
            <a:pPr>
              <a:lnSpc>
                <a:spcPct val="110000"/>
              </a:lnSpc>
              <a:spcBef>
                <a:spcPts val="1350"/>
              </a:spcBef>
              <a:buFont typeface="Arial,Sans-Serif" panose="020B0604020202020204" pitchFamily="34" charset="0"/>
            </a:pPr>
            <a:r>
              <a:rPr lang="nl-NL" sz="1800" dirty="0">
                <a:latin typeface="Calibri"/>
                <a:cs typeface="Arial"/>
              </a:rPr>
              <a:t>Combinatiecijfer</a:t>
            </a:r>
            <a:endParaRPr lang="en-US" sz="1800" dirty="0">
              <a:latin typeface="Calibri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350"/>
              </a:spcBef>
              <a:buNone/>
            </a:pPr>
            <a:endParaRPr lang="en-US" sz="1800" dirty="0">
              <a:solidFill>
                <a:srgbClr val="514843"/>
              </a:solidFill>
              <a:latin typeface="Calibri"/>
              <a:cs typeface="Arial"/>
            </a:endParaRPr>
          </a:p>
          <a:p>
            <a:pPr>
              <a:lnSpc>
                <a:spcPct val="110000"/>
              </a:lnSpc>
              <a:spcBef>
                <a:spcPts val="1350"/>
              </a:spcBef>
              <a:buFont typeface="Arial,Sans-Serif" panose="020B0604020202020204" pitchFamily="34" charset="0"/>
            </a:pPr>
            <a:endParaRPr lang="nl-NL" sz="1400" dirty="0">
              <a:solidFill>
                <a:srgbClr val="514843"/>
              </a:solidFill>
              <a:latin typeface="Arial"/>
              <a:cs typeface="Arial"/>
            </a:endParaRP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575DC17-C08B-50E3-DBF5-FE21663995BF}"/>
              </a:ext>
            </a:extLst>
          </p:cNvPr>
          <p:cNvSpPr txBox="1"/>
          <p:nvPr/>
        </p:nvSpPr>
        <p:spPr>
          <a:xfrm>
            <a:off x="2308058" y="1332952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549532A-B6DD-EB37-1BE5-DCB7A5E83168}"/>
              </a:ext>
            </a:extLst>
          </p:cNvPr>
          <p:cNvSpPr txBox="1"/>
          <p:nvPr/>
        </p:nvSpPr>
        <p:spPr>
          <a:xfrm>
            <a:off x="2868054" y="1892876"/>
            <a:ext cx="3155349" cy="45603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Herkansingsregeling</a:t>
            </a:r>
            <a:endParaRPr lang="en-US" dirty="0">
              <a:latin typeface="Calibri"/>
              <a:ea typeface="ＭＳ Ｐゴシック"/>
              <a:cs typeface="Arial"/>
            </a:endParaRPr>
          </a:p>
          <a:p>
            <a:pPr marL="285750" indent="-285750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Handelingsdelen</a:t>
            </a:r>
            <a:endParaRPr lang="en-US" dirty="0">
              <a:latin typeface="Calibri"/>
              <a:ea typeface="ＭＳ Ｐゴシック"/>
              <a:cs typeface="Arial"/>
            </a:endParaRPr>
          </a:p>
          <a:p>
            <a:pPr marL="285750" indent="-285750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Voorbereiding op het examen</a:t>
            </a:r>
            <a:endParaRPr lang="en-US" dirty="0">
              <a:latin typeface="Calibri"/>
              <a:ea typeface="ＭＳ Ｐゴシック"/>
              <a:cs typeface="Arial"/>
            </a:endParaRPr>
          </a:p>
          <a:p>
            <a:pPr marL="285750" indent="-285750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Slaag-zak regeling</a:t>
            </a:r>
            <a:endParaRPr lang="en-US" dirty="0">
              <a:latin typeface="Calibri"/>
              <a:ea typeface="ＭＳ Ｐゴシック"/>
              <a:cs typeface="Arial"/>
            </a:endParaRPr>
          </a:p>
          <a:p>
            <a:pPr marL="285750" indent="-285750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LOB en decanaat</a:t>
            </a:r>
            <a:endParaRPr lang="en-US" dirty="0">
              <a:latin typeface="Calibri"/>
              <a:ea typeface="ＭＳ Ｐゴシック"/>
              <a:cs typeface="Arial"/>
            </a:endParaRPr>
          </a:p>
          <a:p>
            <a:pPr marL="285750" indent="-285750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Studiefinanciering</a:t>
            </a:r>
            <a:endParaRPr lang="en-US" dirty="0">
              <a:latin typeface="Calibri"/>
              <a:ea typeface="ＭＳ Ｐゴシック"/>
              <a:cs typeface="Arial"/>
            </a:endParaRPr>
          </a:p>
          <a:p>
            <a:pPr marL="285750" indent="-285750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Belangrijke data</a:t>
            </a:r>
          </a:p>
          <a:p>
            <a:pPr marL="285750" indent="-285750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Vrijwilligers?</a:t>
            </a:r>
            <a:endParaRPr lang="en-US" dirty="0">
              <a:latin typeface="Calibri"/>
              <a:ea typeface="ＭＳ Ｐゴシック"/>
              <a:cs typeface="Arial"/>
            </a:endParaRPr>
          </a:p>
          <a:p>
            <a:pPr marL="285750" indent="-285750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Font typeface="Arial"/>
              <a:buChar char="•"/>
            </a:pPr>
            <a:r>
              <a:rPr lang="nl-NL" dirty="0">
                <a:latin typeface="Calibri"/>
                <a:ea typeface="ＭＳ Ｐゴシック"/>
                <a:cs typeface="Arial"/>
              </a:rPr>
              <a:t>Vragen?</a:t>
            </a:r>
            <a:endParaRPr lang="nl-NL" dirty="0"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10806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0B962-12B7-E07E-7CE8-113EC3860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28" y="1033964"/>
            <a:ext cx="3801980" cy="647054"/>
          </a:xfrm>
        </p:spPr>
        <p:txBody>
          <a:bodyPr>
            <a:normAutofit/>
          </a:bodyPr>
          <a:lstStyle/>
          <a:p>
            <a:r>
              <a:rPr lang="nl-NL" sz="2800" dirty="0"/>
              <a:t>VWO 6-team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A58DBA-B0F4-B309-7135-DFB90A77A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Mentoren</a:t>
            </a:r>
          </a:p>
          <a:p>
            <a:pPr marL="0" indent="0">
              <a:buNone/>
            </a:pPr>
            <a:r>
              <a:rPr lang="nl-NL" dirty="0"/>
              <a:t>	V6A	Andrew Niemeijer</a:t>
            </a:r>
          </a:p>
          <a:p>
            <a:pPr marL="0" indent="0">
              <a:buNone/>
            </a:pPr>
            <a:r>
              <a:rPr lang="nl-NL" dirty="0"/>
              <a:t>	V6B	Nathalie van Kampen</a:t>
            </a:r>
          </a:p>
          <a:p>
            <a:pPr marL="0" indent="0">
              <a:buNone/>
            </a:pPr>
            <a:r>
              <a:rPr lang="nl-NL" dirty="0"/>
              <a:t>	V6C	Jerina Vries</a:t>
            </a:r>
          </a:p>
          <a:p>
            <a:r>
              <a:rPr lang="nl-NL" dirty="0"/>
              <a:t>Afdelingsleider</a:t>
            </a:r>
          </a:p>
          <a:p>
            <a:pPr marL="0" indent="0">
              <a:buNone/>
            </a:pPr>
            <a:r>
              <a:rPr lang="nl-NL" dirty="0">
                <a:latin typeface="+mj-lt"/>
              </a:rPr>
              <a:t>	Michel Koopmans </a:t>
            </a:r>
            <a:r>
              <a:rPr lang="nl-NL" altLang="nl-NL" sz="1600" dirty="0">
                <a:solidFill>
                  <a:srgbClr val="000000"/>
                </a:solidFill>
                <a:latin typeface="+mj-lt"/>
                <a:ea typeface="ＭＳ Ｐゴシック"/>
                <a:cs typeface="Arial"/>
              </a:rPr>
              <a:t>m.koopmans@atlascollege.nl</a:t>
            </a:r>
          </a:p>
          <a:p>
            <a:pPr fontAlgn="auto">
              <a:spcAft>
                <a:spcPts val="0"/>
              </a:spcAft>
            </a:pPr>
            <a:r>
              <a:rPr lang="nl-NL" altLang="nl-NL" dirty="0" err="1">
                <a:solidFill>
                  <a:srgbClr val="000000"/>
                </a:solidFill>
                <a:latin typeface="+mj-lt"/>
                <a:ea typeface="ＭＳ Ｐゴシック"/>
                <a:cs typeface="Arial"/>
              </a:rPr>
              <a:t>Leerlingcoödinator</a:t>
            </a:r>
            <a:r>
              <a:rPr lang="nl-NL" altLang="nl-NL" dirty="0">
                <a:solidFill>
                  <a:srgbClr val="000000"/>
                </a:solidFill>
                <a:latin typeface="+mj-lt"/>
                <a:ea typeface="ＭＳ Ｐゴシック"/>
                <a:cs typeface="Arial"/>
              </a:rPr>
              <a:t> 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nl-NL" altLang="nl-NL" dirty="0">
                <a:solidFill>
                  <a:srgbClr val="000000"/>
                </a:solidFill>
                <a:latin typeface="+mj-lt"/>
                <a:ea typeface="ＭＳ Ｐゴシック"/>
                <a:cs typeface="Arial"/>
              </a:rPr>
              <a:t>	Katie Meijer </a:t>
            </a:r>
            <a:r>
              <a:rPr lang="nl-NL" altLang="nl-NL" sz="1600" dirty="0">
                <a:solidFill>
                  <a:srgbClr val="000000"/>
                </a:solidFill>
                <a:latin typeface="+mj-lt"/>
                <a:ea typeface="ＭＳ Ｐゴシック"/>
                <a:cs typeface="Arial"/>
                <a:hlinkClick r:id="rId2"/>
              </a:rPr>
              <a:t>osg-leerlingzaken@atlascollege.nl</a:t>
            </a:r>
            <a:r>
              <a:rPr lang="nl-NL" altLang="nl-NL" sz="1600" dirty="0">
                <a:solidFill>
                  <a:srgbClr val="000000"/>
                </a:solidFill>
                <a:latin typeface="+mj-lt"/>
                <a:ea typeface="ＭＳ Ｐゴシック"/>
                <a:cs typeface="Arial"/>
              </a:rPr>
              <a:t> 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nl-NL" altLang="nl-NL" sz="1600" dirty="0">
              <a:solidFill>
                <a:srgbClr val="000000"/>
              </a:solidFill>
              <a:latin typeface="+mj-lt"/>
              <a:ea typeface="ＭＳ Ｐゴシック"/>
              <a:cs typeface="Arial"/>
            </a:endParaRPr>
          </a:p>
          <a:p>
            <a:pPr marL="342900" lvl="1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3811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25752"/>
            <a:ext cx="8229600" cy="1143000"/>
          </a:xfrm>
        </p:spPr>
        <p:txBody>
          <a:bodyPr>
            <a:normAutofit/>
          </a:bodyPr>
          <a:lstStyle/>
          <a:p>
            <a:r>
              <a:rPr lang="nl-NL" sz="2800" dirty="0">
                <a:ea typeface="+mj-lt"/>
                <a:cs typeface="+mj-lt"/>
              </a:rPr>
              <a:t>Mentor en </a:t>
            </a:r>
            <a:r>
              <a:rPr lang="nl-NL" sz="2800" dirty="0" err="1">
                <a:ea typeface="+mj-lt"/>
                <a:cs typeface="+mj-lt"/>
              </a:rPr>
              <a:t>mentorles</a:t>
            </a:r>
            <a:endParaRPr lang="nl-NL" sz="2800" dirty="0"/>
          </a:p>
        </p:txBody>
      </p:sp>
      <p:graphicFrame>
        <p:nvGraphicFramePr>
          <p:cNvPr id="7" name="Tekstvak 2">
            <a:extLst>
              <a:ext uri="{FF2B5EF4-FFF2-40B4-BE49-F238E27FC236}">
                <a16:creationId xmlns:a16="http://schemas.microsoft.com/office/drawing/2014/main" id="{793C7885-4ED4-7FA8-950D-C697345B11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8872895"/>
              </p:ext>
            </p:extLst>
          </p:nvPr>
        </p:nvGraphicFramePr>
        <p:xfrm>
          <a:off x="1088448" y="1451264"/>
          <a:ext cx="74866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1460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5056" y="981521"/>
            <a:ext cx="3944573" cy="618679"/>
          </a:xfrm>
        </p:spPr>
        <p:txBody>
          <a:bodyPr>
            <a:normAutofit/>
          </a:bodyPr>
          <a:lstStyle/>
          <a:p>
            <a:r>
              <a:rPr lang="nl-NL" sz="2800" dirty="0"/>
              <a:t>We doen het met elkaar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056" y="2119411"/>
            <a:ext cx="4254911" cy="3211806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nl-NL" dirty="0">
                <a:cs typeface="Calibri"/>
              </a:rPr>
              <a:t>U begeleidt en stimuleert uw zoon/dochter</a:t>
            </a:r>
          </a:p>
          <a:p>
            <a:r>
              <a:rPr lang="nl-NL" dirty="0">
                <a:cs typeface="Calibri"/>
              </a:rPr>
              <a:t>De mentor informeert</a:t>
            </a:r>
            <a:endParaRPr lang="nl-NL" dirty="0">
              <a:ea typeface="Calibri"/>
              <a:cs typeface="Calibri"/>
            </a:endParaRPr>
          </a:p>
          <a:p>
            <a:r>
              <a:rPr lang="nl-NL" dirty="0">
                <a:cs typeface="Calibri"/>
              </a:rPr>
              <a:t>Afwezigheid tijdig aangeeft via Magister-app</a:t>
            </a:r>
            <a:endParaRPr lang="nl-NL" dirty="0">
              <a:ea typeface="Calibri"/>
              <a:cs typeface="Calibri"/>
            </a:endParaRPr>
          </a:p>
          <a:p>
            <a:r>
              <a:rPr lang="nl-NL" dirty="0">
                <a:cs typeface="Calibri"/>
              </a:rPr>
              <a:t>Afspraken buiten schooltijd maakt (na 17:00 uur!)</a:t>
            </a:r>
            <a:endParaRPr lang="nl-NL" dirty="0">
              <a:ea typeface="Calibri"/>
              <a:cs typeface="Calibri"/>
            </a:endParaRPr>
          </a:p>
          <a:p>
            <a:endParaRPr lang="nl-NL" dirty="0">
              <a:cs typeface="Calibri"/>
            </a:endParaRPr>
          </a:p>
          <a:p>
            <a:endParaRPr lang="nl-NL" dirty="0">
              <a:cs typeface="Calibri"/>
            </a:endParaRPr>
          </a:p>
          <a:p>
            <a:pPr marL="0" indent="0">
              <a:buNone/>
            </a:pPr>
            <a:endParaRPr lang="nl-NL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74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760C7-7AFF-3F92-6D87-B230756A5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1" y="969434"/>
            <a:ext cx="3801980" cy="647054"/>
          </a:xfrm>
        </p:spPr>
        <p:txBody>
          <a:bodyPr>
            <a:normAutofit/>
          </a:bodyPr>
          <a:lstStyle/>
          <a:p>
            <a:r>
              <a:rPr lang="nl-NL" sz="2800" dirty="0"/>
              <a:t>Absenties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2D09C1-2A91-9F1E-5376-E7A699493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sz="1800" dirty="0">
                <a:cs typeface="Arial"/>
              </a:rPr>
              <a:t>Ziekte: 's morgens voor 8:30 via Magister app. Let op: na ziekte weer herstel melden in de Magister app</a:t>
            </a:r>
          </a:p>
          <a:p>
            <a:pPr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sz="1800" dirty="0">
                <a:cs typeface="Arial"/>
              </a:rPr>
              <a:t>Absentie tijdens schoolexamenweken (SE):</a:t>
            </a:r>
          </a:p>
          <a:p>
            <a:pPr lvl="1">
              <a:lnSpc>
                <a:spcPct val="90000"/>
              </a:lnSpc>
              <a:spcBef>
                <a:spcPts val="1350"/>
              </a:spcBef>
            </a:pPr>
            <a:r>
              <a:rPr lang="nl-NL" dirty="0">
                <a:cs typeface="Arial"/>
              </a:rPr>
              <a:t>Planbare afspraken niet tijdens de SE </a:t>
            </a:r>
          </a:p>
          <a:p>
            <a:pPr lvl="1">
              <a:lnSpc>
                <a:spcPct val="90000"/>
              </a:lnSpc>
              <a:spcBef>
                <a:spcPts val="1350"/>
              </a:spcBef>
            </a:pPr>
            <a:r>
              <a:rPr lang="nl-NL" dirty="0">
                <a:cs typeface="Arial"/>
              </a:rPr>
              <a:t>Bij ziekte tijdens de SE: elke ziektedag op tijd ziekmelden via de Magister app! </a:t>
            </a:r>
            <a:endParaRPr lang="nl-NL" dirty="0">
              <a:cs typeface="Calibri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235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A0285-9537-8A99-0DB7-4D6BAD26B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73" y="932364"/>
            <a:ext cx="3801980" cy="647054"/>
          </a:xfrm>
        </p:spPr>
        <p:txBody>
          <a:bodyPr>
            <a:normAutofit/>
          </a:bodyPr>
          <a:lstStyle/>
          <a:p>
            <a:r>
              <a:rPr lang="nl-NL" sz="2800" dirty="0"/>
              <a:t>AVG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1E9D99-57F7-2C1F-E015-4FC495F38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ts val="1350"/>
              </a:spcBef>
            </a:pPr>
            <a:r>
              <a:rPr lang="nl-NL" sz="2400" dirty="0">
                <a:cs typeface="Calibri"/>
              </a:rPr>
              <a:t>Met namen, adresgegevens etc. wordt vertrouwelijk omgegaan</a:t>
            </a:r>
            <a:endParaRPr lang="nl-NL" dirty="0">
              <a:cs typeface="Calibri"/>
            </a:endParaRPr>
          </a:p>
          <a:p>
            <a:pPr>
              <a:lnSpc>
                <a:spcPct val="90000"/>
              </a:lnSpc>
              <a:spcBef>
                <a:spcPts val="1350"/>
              </a:spcBef>
            </a:pPr>
            <a:r>
              <a:rPr lang="nl-NL" sz="2400" dirty="0">
                <a:cs typeface="Calibri"/>
              </a:rPr>
              <a:t>Jaarlijkse inventarisatie voor gebruik gegevens (via Magister) </a:t>
            </a:r>
          </a:p>
          <a:p>
            <a:pPr>
              <a:lnSpc>
                <a:spcPct val="90000"/>
              </a:lnSpc>
              <a:spcBef>
                <a:spcPts val="1350"/>
              </a:spcBef>
            </a:pPr>
            <a:r>
              <a:rPr lang="nl-NL" sz="2400" dirty="0">
                <a:cs typeface="Calibri"/>
              </a:rPr>
              <a:t>Leerlingen van 16 jaar en ouder mogen zelf beslissen over gebruik foto’s, etc.</a:t>
            </a:r>
          </a:p>
          <a:p>
            <a:pPr>
              <a:lnSpc>
                <a:spcPct val="90000"/>
              </a:lnSpc>
              <a:spcBef>
                <a:spcPts val="1350"/>
              </a:spcBef>
            </a:pPr>
            <a:r>
              <a:rPr lang="nl-NL" sz="2400" dirty="0">
                <a:cs typeface="Calibri"/>
              </a:rPr>
              <a:t>Leerlingen jonger dan 16 &gt; toestemming van ouders</a:t>
            </a:r>
          </a:p>
          <a:p>
            <a:pPr>
              <a:lnSpc>
                <a:spcPct val="90000"/>
              </a:lnSpc>
              <a:spcBef>
                <a:spcPts val="1350"/>
              </a:spcBef>
            </a:pPr>
            <a:r>
              <a:rPr lang="nl-NL" sz="2400" dirty="0">
                <a:cs typeface="Calibri"/>
              </a:rPr>
              <a:t>Aan leerlingen van 18 jaar en ouder moet de school toestemming vragen om gegevens te delen</a:t>
            </a:r>
          </a:p>
          <a:p>
            <a:pPr>
              <a:lnSpc>
                <a:spcPct val="90000"/>
              </a:lnSpc>
              <a:spcBef>
                <a:spcPts val="1350"/>
              </a:spcBef>
            </a:pPr>
            <a:r>
              <a:rPr lang="nl-NL" sz="2400" dirty="0">
                <a:cs typeface="Calibri"/>
              </a:rPr>
              <a:t>Beeldmateriaal wordt alleen na toestemming gebruikt </a:t>
            </a:r>
          </a:p>
          <a:p>
            <a:pPr>
              <a:lnSpc>
                <a:spcPct val="90000"/>
              </a:lnSpc>
              <a:spcBef>
                <a:spcPts val="1350"/>
              </a:spcBef>
            </a:pPr>
            <a:r>
              <a:rPr lang="nl-NL" sz="2400" dirty="0">
                <a:cs typeface="Calibri"/>
              </a:rPr>
              <a:t>Vragen </a:t>
            </a:r>
            <a:r>
              <a:rPr lang="nl-NL" sz="2400" dirty="0" err="1">
                <a:cs typeface="Calibri"/>
              </a:rPr>
              <a:t>mbt</a:t>
            </a:r>
            <a:r>
              <a:rPr lang="nl-NL" sz="2400" dirty="0">
                <a:cs typeface="Calibri"/>
              </a:rPr>
              <a:t>. AVG?  ibp@atlascollege.nl (afdeling Informatiebeveiliging &amp; Privacy) </a:t>
            </a:r>
          </a:p>
          <a:p>
            <a:pPr marL="0" indent="0">
              <a:lnSpc>
                <a:spcPct val="90000"/>
              </a:lnSpc>
              <a:spcBef>
                <a:spcPts val="1350"/>
              </a:spcBef>
              <a:buNone/>
            </a:pPr>
            <a:r>
              <a:rPr lang="nl-NL" sz="2400" dirty="0">
                <a:cs typeface="Calibri"/>
              </a:rPr>
              <a:t>Let op: van klassen waarvan weinig ouders toestemming hebben gegeven voor publicatie op </a:t>
            </a:r>
            <a:r>
              <a:rPr lang="nl-NL" sz="2400" dirty="0" err="1">
                <a:cs typeface="Calibri"/>
              </a:rPr>
              <a:t>social</a:t>
            </a:r>
            <a:r>
              <a:rPr lang="nl-NL" sz="2400" dirty="0">
                <a:cs typeface="Calibri"/>
              </a:rPr>
              <a:t> media zullen geen foto’s van activiteiten, schoolreizen ed. worden gemaakt. 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986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F948C7-1401-6B5A-F9FD-99BB09CBF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23" y="932363"/>
            <a:ext cx="3801980" cy="647054"/>
          </a:xfrm>
        </p:spPr>
        <p:txBody>
          <a:bodyPr>
            <a:normAutofit/>
          </a:bodyPr>
          <a:lstStyle/>
          <a:p>
            <a:r>
              <a:rPr lang="nl-NL" sz="2800" dirty="0"/>
              <a:t>Excursie naar Ieper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4748B9-A51F-18E2-6103-A86E69386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latin typeface="Arial"/>
                <a:ea typeface="ＭＳ Ｐゴシック"/>
                <a:cs typeface="Arial"/>
              </a:rPr>
              <a:t>Maandag 23 t/m vrijdag 27 november</a:t>
            </a:r>
          </a:p>
          <a:p>
            <a:r>
              <a:rPr lang="nl-NL" dirty="0">
                <a:latin typeface="Arial"/>
                <a:ea typeface="ＭＳ Ｐゴシック"/>
                <a:cs typeface="Arial"/>
              </a:rPr>
              <a:t>Verblijf in hostel in Ieper, &amp; een Hostel in Brussel</a:t>
            </a:r>
            <a:endParaRPr lang="nl-NL" dirty="0">
              <a:latin typeface="Arial"/>
              <a:cs typeface="Arial"/>
            </a:endParaRPr>
          </a:p>
          <a:p>
            <a:r>
              <a:rPr lang="nl-NL" dirty="0">
                <a:latin typeface="Arial"/>
                <a:ea typeface="ＭＳ Ｐゴシック"/>
                <a:cs typeface="Arial"/>
              </a:rPr>
              <a:t>Georganiseerd door sectie Engels, Nederlands &amp; MAW met medewerking van geschiedenis; </a:t>
            </a:r>
          </a:p>
          <a:p>
            <a:r>
              <a:rPr lang="nl-NL" dirty="0">
                <a:latin typeface="Arial"/>
                <a:ea typeface="ＭＳ Ｐゴシック"/>
                <a:cs typeface="Arial"/>
              </a:rPr>
              <a:t>Kosten ongeveer 365 euro (diner op eigen gelegenheid)</a:t>
            </a:r>
          </a:p>
          <a:p>
            <a:r>
              <a:rPr lang="nl-NL" dirty="0">
                <a:latin typeface="Arial"/>
                <a:ea typeface="ＭＳ Ｐゴシック"/>
                <a:cs typeface="Arial"/>
              </a:rPr>
              <a:t>Meer informatie volgt in de les aan de leerlingen</a:t>
            </a:r>
            <a:endParaRPr lang="nl-NL" dirty="0">
              <a:latin typeface="Arial"/>
              <a:cs typeface="Arial"/>
            </a:endParaRP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D5C4B1B-6EA8-70F8-FB20-FA88739F2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504" y="347508"/>
            <a:ext cx="2505673" cy="1816765"/>
          </a:xfrm>
          <a:prstGeom prst="rect">
            <a:avLst/>
          </a:prstGeom>
        </p:spPr>
      </p:pic>
      <p:pic>
        <p:nvPicPr>
          <p:cNvPr id="5" name="Afbeelding 6" descr="Afbeelding met gras, gebouw, buiten, gebedshuis&#10;&#10;Automatisch gegenereerde beschrijving">
            <a:extLst>
              <a:ext uri="{FF2B5EF4-FFF2-40B4-BE49-F238E27FC236}">
                <a16:creationId xmlns:a16="http://schemas.microsoft.com/office/drawing/2014/main" id="{12B1AFF4-A9D6-44B6-7C1A-7023D9D8E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504" y="2314690"/>
            <a:ext cx="2505673" cy="166741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11FA922-D2BE-53EE-3B24-EB8857A5B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504" y="4132518"/>
            <a:ext cx="2506947" cy="166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3E53D5-E0EE-05A2-F034-4C4BE36F4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060" y="944721"/>
            <a:ext cx="3801980" cy="647054"/>
          </a:xfrm>
        </p:spPr>
        <p:txBody>
          <a:bodyPr>
            <a:normAutofit/>
          </a:bodyPr>
          <a:lstStyle/>
          <a:p>
            <a:r>
              <a:rPr lang="nl-NL" sz="2800" dirty="0"/>
              <a:t>PTA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2379A6-7B34-F0C2-F35F-EF9FBDE00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cs typeface="Arial"/>
              </a:rPr>
              <a:t>Programma van toetsing en afsluiting</a:t>
            </a:r>
            <a:r>
              <a:rPr lang="en-US" sz="2400" dirty="0">
                <a:cs typeface="Arial"/>
              </a:rPr>
              <a:t> </a:t>
            </a:r>
            <a:endParaRPr lang="nl-NL" sz="2400" dirty="0">
              <a:cs typeface="Arial"/>
            </a:endParaRP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cs typeface="Arial"/>
              </a:rPr>
              <a:t>Examen reeds begonnen in VWO 5. </a:t>
            </a: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cs typeface="Arial"/>
              </a:rPr>
              <a:t>Schoolexamencijfer is de helft van het eindcijfer. Andere helft is het centraal schriftelijk.</a:t>
            </a:r>
            <a:r>
              <a:rPr lang="en-US" sz="2400" dirty="0">
                <a:cs typeface="Arial"/>
              </a:rPr>
              <a:t> </a:t>
            </a:r>
            <a:endParaRPr lang="nl-NL" sz="2400" dirty="0">
              <a:cs typeface="Arial"/>
            </a:endParaRP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cs typeface="Arial"/>
              </a:rPr>
              <a:t>In het PTA kunt u de inhoud en weging van alle onderdelen vinden</a:t>
            </a:r>
            <a:r>
              <a:rPr lang="en-US" sz="2400" dirty="0">
                <a:cs typeface="Arial"/>
              </a:rPr>
              <a:t> </a:t>
            </a: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cs typeface="Arial"/>
              </a:rPr>
              <a:t>Per 1 oktober staat het PTA vast</a:t>
            </a:r>
            <a:r>
              <a:rPr lang="en-US" sz="2400" dirty="0">
                <a:cs typeface="Arial"/>
              </a:rPr>
              <a:t> en wordt gedeeld</a:t>
            </a:r>
            <a:endParaRPr lang="nl-NL" sz="2400" dirty="0">
              <a:cs typeface="Arial"/>
            </a:endParaRP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cs typeface="Arial"/>
              </a:rPr>
              <a:t>PTA staat op de website OSG</a:t>
            </a:r>
            <a:r>
              <a:rPr lang="en-US" sz="2400" dirty="0">
                <a:cs typeface="Arial"/>
              </a:rPr>
              <a:t> </a:t>
            </a: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en-US" sz="2400" dirty="0">
                <a:cs typeface="Arial"/>
              </a:rPr>
              <a:t>Voor </a:t>
            </a:r>
            <a:r>
              <a:rPr lang="en-US" sz="2400" dirty="0" err="1">
                <a:cs typeface="Arial"/>
              </a:rPr>
              <a:t>leerlingen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staat</a:t>
            </a:r>
            <a:r>
              <a:rPr lang="en-US" sz="2400" dirty="0">
                <a:cs typeface="Arial"/>
              </a:rPr>
              <a:t> het </a:t>
            </a:r>
            <a:r>
              <a:rPr lang="en-US" sz="2400" dirty="0" err="1">
                <a:cs typeface="Arial"/>
              </a:rPr>
              <a:t>ook</a:t>
            </a:r>
            <a:r>
              <a:rPr lang="en-US" sz="2400" dirty="0">
                <a:cs typeface="Arial"/>
              </a:rPr>
              <a:t> in magister</a:t>
            </a:r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7161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484D3E-BA16-5B6B-23EE-8FE3500E1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800" dirty="0"/>
              <a:t>Het profielwerkstuk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DB32CA-BDA3-3899-B286-DFCD7B5AE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latin typeface="Arial"/>
                <a:cs typeface="Arial"/>
              </a:rPr>
              <a:t>Onderzoek met medeleerling</a:t>
            </a:r>
            <a:r>
              <a:rPr lang="en-US" sz="2400" dirty="0">
                <a:latin typeface="Arial"/>
                <a:cs typeface="Arial"/>
              </a:rPr>
              <a:t> </a:t>
            </a:r>
            <a:endParaRPr lang="nl-NL" sz="2400" dirty="0">
              <a:latin typeface="Arial"/>
              <a:cs typeface="Arial"/>
            </a:endParaRP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latin typeface="Arial"/>
                <a:cs typeface="Arial"/>
              </a:rPr>
              <a:t>Vaste begeleider</a:t>
            </a:r>
            <a:r>
              <a:rPr lang="en-US" sz="2400" dirty="0">
                <a:latin typeface="Arial"/>
                <a:cs typeface="Arial"/>
              </a:rPr>
              <a:t> </a:t>
            </a:r>
            <a:endParaRPr lang="nl-NL" sz="2400" dirty="0">
              <a:latin typeface="Arial"/>
              <a:cs typeface="Arial"/>
            </a:endParaRP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latin typeface="Arial"/>
                <a:cs typeface="Arial"/>
              </a:rPr>
              <a:t>Leerling boekje en informatie op Teams</a:t>
            </a: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latin typeface="Arial"/>
                <a:cs typeface="Arial"/>
              </a:rPr>
              <a:t>Voorlopige versie: voor de kerstvakantie</a:t>
            </a:r>
            <a:endParaRPr lang="en-US" sz="2400" dirty="0">
              <a:latin typeface="Arial"/>
              <a:cs typeface="Arial"/>
            </a:endParaRP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latin typeface="Arial"/>
                <a:cs typeface="Arial"/>
              </a:rPr>
              <a:t>Eindversie: half februari</a:t>
            </a:r>
            <a:endParaRPr lang="en-US" sz="2400" dirty="0">
              <a:latin typeface="Arial"/>
              <a:cs typeface="Arial"/>
            </a:endParaRPr>
          </a:p>
          <a:p>
            <a:pPr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r>
              <a:rPr lang="nl-NL" sz="2400" dirty="0">
                <a:latin typeface="Arial"/>
                <a:cs typeface="Arial"/>
              </a:rPr>
              <a:t>Presentatie PWS: begin maart</a:t>
            </a:r>
            <a:endParaRPr lang="en-US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F96B063-738F-81D1-0D33-22175CCE6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483" y="932364"/>
            <a:ext cx="2901948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4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5546" y="714161"/>
            <a:ext cx="8229600" cy="1143000"/>
          </a:xfrm>
        </p:spPr>
        <p:txBody>
          <a:bodyPr>
            <a:normAutofit/>
          </a:bodyPr>
          <a:lstStyle/>
          <a:p>
            <a:r>
              <a:rPr lang="nl-NL" sz="2800" dirty="0">
                <a:cs typeface="Calibri"/>
              </a:rPr>
              <a:t>Handelingsdelen</a:t>
            </a:r>
            <a:endParaRPr lang="nl-NL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40246" y="1755969"/>
            <a:ext cx="4549488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/>
              <a:buChar char="•"/>
            </a:pPr>
            <a:endParaRPr lang="nl-NL" sz="1800" dirty="0">
              <a:latin typeface="Arial"/>
              <a:cs typeface="Segoe UI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nl-NL" sz="1800" dirty="0">
                <a:latin typeface="Arial"/>
                <a:cs typeface="Segoe UI"/>
              </a:rPr>
              <a:t>Opdrachten die gedaan en afgevinkt moeten worden. (o-v-g)</a:t>
            </a:r>
            <a:endParaRPr lang="en-US" sz="1800" dirty="0">
              <a:latin typeface="Arial"/>
              <a:cs typeface="Segoe UI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endParaRPr lang="nl-NL" sz="1800" dirty="0">
              <a:latin typeface="Arial"/>
              <a:cs typeface="Arial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nl-NL" sz="1800" dirty="0">
                <a:latin typeface="Arial"/>
                <a:cs typeface="Segoe UI"/>
              </a:rPr>
              <a:t>Alle handelingsdelen afronden met een voldoende/goed is voorwaarde voor het afsluiten van het schoolexamen. 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endParaRPr lang="nl-NL" sz="1800" dirty="0">
              <a:latin typeface="Arial"/>
              <a:cs typeface="Arial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nl-NL" sz="1800" dirty="0">
                <a:latin typeface="Arial"/>
                <a:cs typeface="Segoe UI"/>
              </a:rPr>
              <a:t>LO is een groot handelingsdeel: de leerling mag slechts 1 gymles per periode (met reden) missen, daarna moet je gemiste lessen inhalen.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endParaRPr lang="nl-NL" sz="1800" dirty="0">
              <a:latin typeface="Arial"/>
              <a:cs typeface="Arial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nl-NL" sz="1800" dirty="0">
                <a:latin typeface="Arial"/>
                <a:cs typeface="Segoe UI"/>
              </a:rPr>
              <a:t>Gemiste les zonder geldige reden: dubbel inhalen.</a:t>
            </a:r>
            <a:endParaRPr lang="nl-NL" dirty="0">
              <a:latin typeface="Arial"/>
            </a:endParaRPr>
          </a:p>
          <a:p>
            <a:pPr indent="-274320">
              <a:lnSpc>
                <a:spcPct val="150000"/>
              </a:lnSpc>
              <a:spcBef>
                <a:spcPts val="1350"/>
              </a:spcBef>
              <a:buFont typeface="Arial,Sans-Serif"/>
              <a:buChar char="•"/>
            </a:pPr>
            <a:endParaRPr lang="nl-NL" sz="1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None/>
            </a:pPr>
            <a:endParaRPr lang="nl-NL" sz="1800" b="1" dirty="0">
              <a:cs typeface="Segoe UI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nl-NL" sz="1800" dirty="0">
              <a:cs typeface="Segoe UI"/>
            </a:endParaRPr>
          </a:p>
          <a:p>
            <a:endParaRPr lang="nl-NL" dirty="0"/>
          </a:p>
          <a:p>
            <a:endParaRPr lang="nl-NL" dirty="0">
              <a:cs typeface="Calibri"/>
            </a:endParaRPr>
          </a:p>
          <a:p>
            <a:endParaRPr lang="nl-NL" dirty="0">
              <a:cs typeface="Calibri"/>
            </a:endParaRPr>
          </a:p>
          <a:p>
            <a:pPr marL="0" indent="0">
              <a:buNone/>
            </a:pPr>
            <a:endParaRPr lang="nl-NL" dirty="0">
              <a:cs typeface="Calibri"/>
            </a:endParaRPr>
          </a:p>
        </p:txBody>
      </p:sp>
      <p:pic>
        <p:nvPicPr>
          <p:cNvPr id="5" name="Tijdelijke aanduiding voor inhoud 3" descr="Afbeelding met binnen, hangen, weergave, spiegel&#10;&#10;Automatisch gegenereerde beschrijving">
            <a:extLst>
              <a:ext uri="{FF2B5EF4-FFF2-40B4-BE49-F238E27FC236}">
                <a16:creationId xmlns:a16="http://schemas.microsoft.com/office/drawing/2014/main" id="{547ED414-1BA8-8B8F-0ACA-D2DD0FA62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236" y="2044850"/>
            <a:ext cx="2798999" cy="279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8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89912"/>
            <a:ext cx="8229600" cy="1143000"/>
          </a:xfrm>
        </p:spPr>
        <p:txBody>
          <a:bodyPr>
            <a:normAutofit/>
          </a:bodyPr>
          <a:lstStyle/>
          <a:p>
            <a:r>
              <a:rPr lang="nl-NL" sz="2800" dirty="0">
                <a:cs typeface="Calibri"/>
              </a:rPr>
              <a:t>Voorbereiding examens</a:t>
            </a:r>
            <a:endParaRPr lang="nl-NL" sz="2800" dirty="0"/>
          </a:p>
        </p:txBody>
      </p:sp>
      <p:graphicFrame>
        <p:nvGraphicFramePr>
          <p:cNvPr id="8" name="Text Box 7">
            <a:extLst>
              <a:ext uri="{FF2B5EF4-FFF2-40B4-BE49-F238E27FC236}">
                <a16:creationId xmlns:a16="http://schemas.microsoft.com/office/drawing/2014/main" id="{CE70F606-1073-965F-63CD-63B2C99525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1819547"/>
              </p:ext>
            </p:extLst>
          </p:nvPr>
        </p:nvGraphicFramePr>
        <p:xfrm>
          <a:off x="828675" y="1600200"/>
          <a:ext cx="74866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16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338415-EF81-D311-EA4A-DABDFF4EC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08" y="952684"/>
            <a:ext cx="3801980" cy="647054"/>
          </a:xfrm>
        </p:spPr>
        <p:txBody>
          <a:bodyPr>
            <a:normAutofit/>
          </a:bodyPr>
          <a:lstStyle/>
          <a:p>
            <a:r>
              <a:rPr lang="nl-NL" sz="2800" dirty="0"/>
              <a:t>Eindcijfers Examenjaar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6F3DC7-0BA0-708E-0F6F-F8E7C7BD2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r>
              <a:rPr lang="nl-NL" dirty="0">
                <a:latin typeface="Arial"/>
                <a:ea typeface="ＭＳ Ｐゴシック"/>
                <a:cs typeface="Segoe UI"/>
              </a:rPr>
              <a:t>Het eindcijfer van een vak is het gemiddelde van het resultaat van het schoolexamen en het centraal schriftelijk examen:</a:t>
            </a:r>
          </a:p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r>
              <a:rPr lang="nl-NL" dirty="0">
                <a:latin typeface="Arial"/>
                <a:ea typeface="ＭＳ Ｐゴシック"/>
                <a:cs typeface="Segoe UI"/>
              </a:rPr>
              <a:t>(schoolexamencijfer + cijfer centraal schriftelijk eindexamen) / 2</a:t>
            </a:r>
            <a:endParaRPr lang="nl-NL" dirty="0"/>
          </a:p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r>
              <a:rPr lang="nl-NL" dirty="0">
                <a:latin typeface="Arial"/>
                <a:ea typeface="ＭＳ Ｐゴシック"/>
                <a:cs typeface="Segoe UI"/>
              </a:rPr>
              <a:t>De eindcijfers zijn hele cijfers</a:t>
            </a:r>
            <a:endParaRPr lang="nl-NL" dirty="0">
              <a:latin typeface="Arial"/>
              <a:cs typeface="Segoe UI"/>
            </a:endParaRPr>
          </a:p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endParaRPr lang="nl-NL" dirty="0">
              <a:latin typeface="Arial"/>
              <a:ea typeface="ＭＳ Ｐゴシック"/>
              <a:cs typeface="Segoe UI"/>
            </a:endParaRPr>
          </a:p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r>
              <a:rPr lang="nl-NL" b="1" u="sng" dirty="0">
                <a:latin typeface="Arial"/>
                <a:ea typeface="ＭＳ Ｐゴシック"/>
                <a:cs typeface="Segoe UI"/>
              </a:rPr>
              <a:t>Voorbeeld</a:t>
            </a:r>
            <a:endParaRPr lang="en-US" dirty="0">
              <a:latin typeface="Arial"/>
              <a:ea typeface="ＭＳ Ｐゴシック"/>
              <a:cs typeface="Segoe UI"/>
            </a:endParaRPr>
          </a:p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r>
              <a:rPr lang="nl-NL" dirty="0">
                <a:latin typeface="Arial"/>
                <a:ea typeface="ＭＳ Ｐゴシック"/>
                <a:cs typeface="Segoe UI"/>
              </a:rPr>
              <a:t>Schoolexamencijfer = 6,8</a:t>
            </a:r>
            <a:endParaRPr lang="en-US" dirty="0">
              <a:latin typeface="Arial"/>
              <a:ea typeface="ＭＳ Ｐゴシック"/>
              <a:cs typeface="Segoe UI"/>
            </a:endParaRPr>
          </a:p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r>
              <a:rPr lang="nl-NL" dirty="0">
                <a:latin typeface="Arial"/>
                <a:ea typeface="ＭＳ Ｐゴシック"/>
                <a:cs typeface="Segoe UI"/>
              </a:rPr>
              <a:t>Cijfer centraal examen = 5,3</a:t>
            </a:r>
            <a:endParaRPr lang="en-US" dirty="0">
              <a:latin typeface="Arial"/>
              <a:ea typeface="ＭＳ Ｐゴシック"/>
              <a:cs typeface="Segoe UI"/>
            </a:endParaRPr>
          </a:p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r>
              <a:rPr lang="nl-NL" dirty="0">
                <a:latin typeface="Arial"/>
                <a:ea typeface="ＭＳ Ｐゴシック"/>
                <a:cs typeface="Segoe UI"/>
              </a:rPr>
              <a:t>6,8 + 5,3 = 12,1</a:t>
            </a:r>
            <a:endParaRPr lang="en-US" dirty="0">
              <a:latin typeface="Arial"/>
              <a:ea typeface="ＭＳ Ｐゴシック"/>
              <a:cs typeface="Segoe UI"/>
            </a:endParaRPr>
          </a:p>
          <a:p>
            <a:pPr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</a:pPr>
            <a:r>
              <a:rPr lang="nl-NL" dirty="0">
                <a:latin typeface="Arial"/>
                <a:ea typeface="ＭＳ Ｐゴシック"/>
                <a:cs typeface="Segoe UI"/>
              </a:rPr>
              <a:t>12,1/2= 6,05         Eindcijfer = 6</a:t>
            </a:r>
            <a:endParaRPr lang="nl-NL" dirty="0">
              <a:latin typeface="Arial"/>
              <a:ea typeface="ＭＳ Ｐゴシック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527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81FAC-C9F4-077B-BC02-8388DF20B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800" dirty="0"/>
              <a:t>Combinatiecijfer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8B5B9D-AA6F-A0C2-E3D3-EB038BBF7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50000"/>
              </a:lnSpc>
              <a:spcBef>
                <a:spcPts val="975"/>
              </a:spcBef>
              <a:buFont typeface="Arial"/>
              <a:buChar char="•"/>
            </a:pPr>
            <a:r>
              <a:rPr lang="nl-NL" dirty="0">
                <a:latin typeface="Arial"/>
                <a:ea typeface="ＭＳ Ｐゴシック"/>
                <a:cs typeface="Arial"/>
              </a:rPr>
              <a:t>Bestaat uit afgeronde cijfers van CKV, Maatschappijleer en Profielwerkstuk</a:t>
            </a:r>
            <a:endParaRPr lang="en-US" dirty="0"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975"/>
              </a:spcBef>
              <a:buFont typeface="Arial"/>
              <a:buChar char="•"/>
            </a:pPr>
            <a:r>
              <a:rPr lang="nl-NL" dirty="0">
                <a:latin typeface="Arial"/>
                <a:ea typeface="ＭＳ Ｐゴシック"/>
                <a:cs typeface="Arial"/>
              </a:rPr>
              <a:t>De </a:t>
            </a:r>
            <a:r>
              <a:rPr lang="nl-NL" b="1" dirty="0">
                <a:latin typeface="Arial"/>
                <a:ea typeface="ＭＳ Ｐゴシック"/>
                <a:cs typeface="Arial"/>
              </a:rPr>
              <a:t>afgeronde </a:t>
            </a:r>
            <a:r>
              <a:rPr lang="nl-NL" dirty="0">
                <a:latin typeface="Arial"/>
                <a:ea typeface="ＭＳ Ｐゴシック"/>
                <a:cs typeface="Arial"/>
              </a:rPr>
              <a:t>cijfers worden opgeteld en door 3 gedeeld:</a:t>
            </a:r>
            <a:endParaRPr lang="en-US" dirty="0">
              <a:latin typeface="Arial"/>
              <a:ea typeface="ＭＳ Ｐゴシック"/>
              <a:cs typeface="Arial"/>
            </a:endParaRPr>
          </a:p>
          <a:p>
            <a:pPr marL="0" indent="0" algn="ctr">
              <a:lnSpc>
                <a:spcPct val="150000"/>
              </a:lnSpc>
              <a:spcBef>
                <a:spcPts val="975"/>
              </a:spcBef>
              <a:spcAft>
                <a:spcPts val="0"/>
              </a:spcAft>
              <a:buNone/>
            </a:pPr>
            <a:r>
              <a:rPr lang="nl-NL" dirty="0">
                <a:latin typeface="Arial"/>
                <a:ea typeface="ＭＳ Ｐゴシック"/>
                <a:cs typeface="Arial"/>
              </a:rPr>
              <a:t>  </a:t>
            </a:r>
            <a:r>
              <a:rPr lang="nl-NL" b="1" dirty="0">
                <a:latin typeface="Arial"/>
                <a:ea typeface="ＭＳ Ｐゴシック"/>
                <a:cs typeface="Arial"/>
              </a:rPr>
              <a:t> </a:t>
            </a:r>
            <a:r>
              <a:rPr lang="nl-NL" b="1" u="sng" dirty="0">
                <a:latin typeface="Arial"/>
                <a:ea typeface="ＭＳ Ｐゴシック"/>
                <a:cs typeface="Arial"/>
              </a:rPr>
              <a:t> MA + PWS + CKV</a:t>
            </a:r>
            <a:endParaRPr lang="en-US" dirty="0">
              <a:latin typeface="Arial"/>
              <a:ea typeface="ＭＳ Ｐゴシック"/>
              <a:cs typeface="Arial"/>
            </a:endParaRPr>
          </a:p>
          <a:p>
            <a:pPr marL="0" indent="0" algn="ctr">
              <a:lnSpc>
                <a:spcPct val="150000"/>
              </a:lnSpc>
              <a:spcBef>
                <a:spcPts val="975"/>
              </a:spcBef>
              <a:spcAft>
                <a:spcPts val="0"/>
              </a:spcAft>
              <a:buNone/>
            </a:pPr>
            <a:r>
              <a:rPr lang="nl-NL" b="1" dirty="0">
                <a:latin typeface="Arial"/>
                <a:ea typeface="ＭＳ Ｐゴシック"/>
                <a:cs typeface="Arial"/>
              </a:rPr>
              <a:t> 3</a:t>
            </a:r>
            <a:endParaRPr lang="en-US" dirty="0">
              <a:latin typeface="Arial"/>
              <a:ea typeface="ＭＳ Ｐゴシック"/>
              <a:cs typeface="Arial"/>
            </a:endParaRPr>
          </a:p>
          <a:p>
            <a:pPr marL="285750" indent="-285750">
              <a:lnSpc>
                <a:spcPct val="150000"/>
              </a:lnSpc>
              <a:spcBef>
                <a:spcPts val="975"/>
              </a:spcBef>
              <a:buFont typeface="Arial"/>
              <a:buChar char="•"/>
            </a:pPr>
            <a:r>
              <a:rPr lang="nl-NL" dirty="0">
                <a:latin typeface="Arial"/>
                <a:ea typeface="ＭＳ Ｐゴシック"/>
                <a:cs typeface="Arial"/>
              </a:rPr>
              <a:t>Cijfer telt net als andere vakken        compensatiemogelijkheid</a:t>
            </a:r>
          </a:p>
          <a:p>
            <a:pPr marL="285750" indent="-285750">
              <a:lnSpc>
                <a:spcPct val="150000"/>
              </a:lnSpc>
              <a:spcBef>
                <a:spcPts val="975"/>
              </a:spcBef>
              <a:buFont typeface="Arial"/>
              <a:buChar char="•"/>
            </a:pPr>
            <a:r>
              <a:rPr lang="nl-NL" dirty="0">
                <a:latin typeface="Arial"/>
                <a:ea typeface="ＭＳ Ｐゴシック"/>
                <a:cs typeface="Arial"/>
              </a:rPr>
              <a:t>MA, CKV of PWS een 3 (of lager) = gezakt </a:t>
            </a:r>
            <a:endParaRPr lang="nl-NL" dirty="0">
              <a:cs typeface="Arial" panose="020B06040202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535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E2CA67-AFFD-DFF2-609A-63CE6776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800" dirty="0"/>
              <a:t>Slaag-zakregeling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3832D7-CE6E-148B-5646-53A769298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15" y="1788577"/>
            <a:ext cx="5545253" cy="4904285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b="1" dirty="0">
                <a:ea typeface="ＭＳ Ｐゴシック"/>
                <a:cs typeface="Segoe UI"/>
              </a:rPr>
              <a:t>Het gemiddelde van het CSE-cijfer moet 5.50 of hoger zijn.</a:t>
            </a:r>
            <a:endParaRPr lang="en-US" dirty="0">
              <a:ea typeface="ＭＳ Ｐゴシック"/>
              <a:cs typeface="Segoe UI"/>
            </a:endParaRPr>
          </a:p>
          <a:p>
            <a:pPr marL="285750" indent="-285750"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dirty="0">
                <a:ea typeface="ＭＳ Ｐゴシック"/>
                <a:cs typeface="Arial"/>
              </a:rPr>
              <a:t>Berekening: gemiddelde van de niet afgeronde CSE-cijfers, </a:t>
            </a:r>
            <a:r>
              <a:rPr lang="nl-NL" i="1" dirty="0">
                <a:ea typeface="ＭＳ Ｐゴシック"/>
                <a:cs typeface="Arial"/>
              </a:rPr>
              <a:t>zo niet gezakt of her, ongeacht andere cijfers en regels</a:t>
            </a:r>
            <a:endParaRPr lang="en-US" dirty="0">
              <a:ea typeface="ＭＳ Ｐゴシック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b="1" dirty="0">
                <a:ea typeface="ＭＳ Ｐゴシック"/>
                <a:cs typeface="Arial"/>
              </a:rPr>
              <a:t>regels eindcijfer per vak (afgerond op 1 decimaal)</a:t>
            </a:r>
            <a:br>
              <a:rPr lang="nl-NL" b="1" dirty="0">
                <a:cs typeface="Arial" panose="020B0604020202020204" pitchFamily="34" charset="0"/>
              </a:rPr>
            </a:br>
            <a:r>
              <a:rPr lang="nl-NL" b="1" dirty="0">
                <a:ea typeface="ＭＳ Ｐゴシック"/>
                <a:cs typeface="Arial"/>
              </a:rPr>
              <a:t>SE + CSE delen door twee is het </a:t>
            </a:r>
            <a:r>
              <a:rPr lang="nl-NL" b="1" i="1" u="sng" dirty="0">
                <a:ea typeface="ＭＳ Ｐゴシック"/>
                <a:cs typeface="Arial"/>
              </a:rPr>
              <a:t>eindcijfer</a:t>
            </a:r>
            <a:r>
              <a:rPr lang="nl-NL" b="1" i="1" dirty="0">
                <a:ea typeface="ＭＳ Ｐゴシック"/>
                <a:cs typeface="Arial"/>
              </a:rPr>
              <a:t>. </a:t>
            </a:r>
            <a:endParaRPr lang="nl-NL" dirty="0">
              <a:ea typeface="ＭＳ Ｐゴシック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dirty="0">
                <a:ea typeface="ＭＳ Ｐゴシック"/>
                <a:cs typeface="Arial"/>
              </a:rPr>
              <a:t>Alles voldoende         geslaagd</a:t>
            </a:r>
            <a:endParaRPr lang="en-US" dirty="0">
              <a:ea typeface="ＭＳ Ｐゴシック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dirty="0">
                <a:ea typeface="ＭＳ Ｐゴシック"/>
                <a:cs typeface="Arial"/>
              </a:rPr>
              <a:t>1 x 5; rest voldoende         geslaagd</a:t>
            </a:r>
            <a:endParaRPr lang="en-US" dirty="0">
              <a:ea typeface="ＭＳ Ｐゴシック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dirty="0">
                <a:ea typeface="ＭＳ Ｐゴシック"/>
                <a:cs typeface="Arial"/>
              </a:rPr>
              <a:t>2 x 5; 2 compensatiepunten         geslaagd</a:t>
            </a:r>
            <a:endParaRPr lang="en-US" dirty="0">
              <a:ea typeface="ＭＳ Ｐゴシック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dirty="0">
                <a:ea typeface="ＭＳ Ｐゴシック"/>
                <a:cs typeface="Arial"/>
              </a:rPr>
              <a:t>1 x 4; 2 compensatiepunten         geslaagd</a:t>
            </a:r>
            <a:endParaRPr lang="en-US" dirty="0">
              <a:ea typeface="ＭＳ Ｐゴシック"/>
              <a:cs typeface="Arial"/>
            </a:endParaRPr>
          </a:p>
          <a:p>
            <a:pPr marL="285750" indent="-285750">
              <a:spcBef>
                <a:spcPts val="1350"/>
              </a:spcBef>
              <a:buFont typeface="Arial"/>
              <a:buChar char="•"/>
            </a:pPr>
            <a:r>
              <a:rPr lang="nl-NL" dirty="0">
                <a:ea typeface="ＭＳ Ｐゴシック"/>
                <a:cs typeface="Arial"/>
              </a:rPr>
              <a:t>1x 4 en 1 x 5; 3 compensatiepunten          geslaagd</a:t>
            </a:r>
            <a:endParaRPr lang="en-US" dirty="0">
              <a:ea typeface="ＭＳ Ｐゴシック"/>
              <a:cs typeface="Arial"/>
            </a:endParaRPr>
          </a:p>
          <a:p>
            <a:pPr marL="285750" indent="-285750">
              <a:spcBef>
                <a:spcPts val="1350"/>
              </a:spcBef>
              <a:buFont typeface="Arial"/>
              <a:buChar char="•"/>
            </a:pPr>
            <a:r>
              <a:rPr lang="nl-NL" b="1" dirty="0">
                <a:ea typeface="ＭＳ Ｐゴシック"/>
                <a:cs typeface="Arial"/>
              </a:rPr>
              <a:t>Kernvakken (Nederlands, Engels, wiskunde)</a:t>
            </a:r>
            <a:br>
              <a:rPr lang="nl-NL" b="1" dirty="0">
                <a:cs typeface="Arial" panose="020B0604020202020204" pitchFamily="34" charset="0"/>
              </a:rPr>
            </a:br>
            <a:r>
              <a:rPr lang="nl-NL" b="1" dirty="0">
                <a:ea typeface="ＭＳ Ｐゴシック"/>
                <a:cs typeface="Arial"/>
              </a:rPr>
              <a:t>slechts 1x5 als eindcijfer toegestaan</a:t>
            </a:r>
            <a:endParaRPr lang="en-US" dirty="0">
              <a:ea typeface="ＭＳ Ｐゴシック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350"/>
              </a:spcBef>
              <a:buFont typeface="Arial"/>
              <a:buChar char="•"/>
            </a:pPr>
            <a:r>
              <a:rPr lang="nl-NL" dirty="0">
                <a:ea typeface="ＭＳ Ｐゴシック"/>
                <a:cs typeface="Arial"/>
              </a:rPr>
              <a:t>Minpunten en compensatiepunten vastgesteld via AFGERONDE cijfers (5,45 = 5 en 5,50 = 6)</a:t>
            </a:r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4EB09755-D778-3200-3AE5-0AA921FA2634}"/>
              </a:ext>
            </a:extLst>
          </p:cNvPr>
          <p:cNvSpPr/>
          <p:nvPr/>
        </p:nvSpPr>
        <p:spPr>
          <a:xfrm>
            <a:off x="1984347" y="3703057"/>
            <a:ext cx="251114" cy="147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45CF9803-E58A-B26A-0D72-670106EE5098}"/>
              </a:ext>
            </a:extLst>
          </p:cNvPr>
          <p:cNvSpPr/>
          <p:nvPr/>
        </p:nvSpPr>
        <p:spPr>
          <a:xfrm>
            <a:off x="2462222" y="4070236"/>
            <a:ext cx="251114" cy="147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55CD42D4-60AC-C84D-BD71-588EEA45F7C8}"/>
              </a:ext>
            </a:extLst>
          </p:cNvPr>
          <p:cNvSpPr/>
          <p:nvPr/>
        </p:nvSpPr>
        <p:spPr>
          <a:xfrm>
            <a:off x="3892991" y="5197472"/>
            <a:ext cx="251114" cy="147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B793A138-4576-F2B9-D49B-341B120D229A}"/>
              </a:ext>
            </a:extLst>
          </p:cNvPr>
          <p:cNvSpPr/>
          <p:nvPr/>
        </p:nvSpPr>
        <p:spPr>
          <a:xfrm>
            <a:off x="3102631" y="4437347"/>
            <a:ext cx="251114" cy="147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Pijl: rechts 7">
            <a:extLst>
              <a:ext uri="{FF2B5EF4-FFF2-40B4-BE49-F238E27FC236}">
                <a16:creationId xmlns:a16="http://schemas.microsoft.com/office/drawing/2014/main" id="{12029793-312C-D23E-FF04-B9184494BD76}"/>
              </a:ext>
            </a:extLst>
          </p:cNvPr>
          <p:cNvSpPr/>
          <p:nvPr/>
        </p:nvSpPr>
        <p:spPr>
          <a:xfrm>
            <a:off x="3102631" y="4793711"/>
            <a:ext cx="251114" cy="147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091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F8969-F11A-DEEB-356B-011FE7CD9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800" dirty="0"/>
              <a:t>CSE-data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B6769E-C825-FB8C-4602-12EFCD98C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-68580">
              <a:spcBef>
                <a:spcPts val="975"/>
              </a:spcBef>
              <a:buFont typeface="Arial" pitchFamily="34" charset="0"/>
              <a:buChar char=" "/>
              <a:defRPr/>
            </a:pPr>
            <a:r>
              <a:rPr lang="nl-NL" altLang="nl-NL" b="1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CSE 1</a:t>
            </a:r>
            <a:r>
              <a:rPr lang="nl-NL" altLang="nl-NL" b="1" baseline="30000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e</a:t>
            </a:r>
            <a:r>
              <a:rPr lang="nl-NL" altLang="nl-NL" b="1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 tijdvak</a:t>
            </a:r>
            <a:r>
              <a:rPr lang="nl-NL" altLang="nl-NL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:              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14 mei t/m 31 mei</a:t>
            </a:r>
            <a:endParaRPr lang="nl-NL" altLang="nl-NL" dirty="0">
              <a:solidFill>
                <a:prstClr val="black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68580" indent="-68580">
              <a:lnSpc>
                <a:spcPct val="85000"/>
              </a:lnSpc>
              <a:spcBef>
                <a:spcPts val="975"/>
              </a:spcBef>
              <a:buFont typeface="Arial" pitchFamily="34" charset="0"/>
              <a:buChar char=" "/>
              <a:defRPr/>
            </a:pPr>
            <a:r>
              <a:rPr lang="nl-NL" altLang="nl-NL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Uitslag 1</a:t>
            </a:r>
            <a:r>
              <a:rPr lang="nl-NL" altLang="nl-NL" baseline="30000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e</a:t>
            </a:r>
            <a:r>
              <a:rPr lang="nl-NL" altLang="nl-NL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 tijdvak:           16 juni</a:t>
            </a:r>
          </a:p>
          <a:p>
            <a:pPr marL="68580" indent="-68580">
              <a:lnSpc>
                <a:spcPct val="85000"/>
              </a:lnSpc>
              <a:spcBef>
                <a:spcPts val="975"/>
              </a:spcBef>
              <a:buFont typeface="Arial" pitchFamily="34" charset="0"/>
              <a:buChar char=" "/>
              <a:defRPr/>
            </a:pPr>
            <a:r>
              <a:rPr lang="nl-NL" altLang="nl-NL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Inschrijven herkansing:  17 juni</a:t>
            </a:r>
          </a:p>
          <a:p>
            <a:pPr marL="68580" indent="-68580">
              <a:lnSpc>
                <a:spcPct val="85000"/>
              </a:lnSpc>
              <a:spcBef>
                <a:spcPts val="975"/>
              </a:spcBef>
              <a:buFont typeface="Arial" pitchFamily="34" charset="0"/>
              <a:buChar char=" "/>
              <a:defRPr/>
            </a:pPr>
            <a:endParaRPr lang="nl-NL" altLang="nl-NL" dirty="0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68580" indent="-68580">
              <a:spcBef>
                <a:spcPts val="975"/>
              </a:spcBef>
              <a:buFont typeface="Arial" pitchFamily="34" charset="0"/>
              <a:buChar char=" "/>
              <a:defRPr/>
            </a:pPr>
            <a:r>
              <a:rPr lang="nl-NL" altLang="nl-NL" b="1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CSE 2</a:t>
            </a:r>
            <a:r>
              <a:rPr lang="nl-NL" altLang="nl-NL" b="1" baseline="30000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e</a:t>
            </a:r>
            <a:r>
              <a:rPr lang="nl-NL" altLang="nl-NL" b="1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 tijdvak</a:t>
            </a:r>
            <a:r>
              <a:rPr lang="nl-NL" altLang="nl-NL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:              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22 t/m 29 juni</a:t>
            </a:r>
            <a:endParaRPr lang="nl-NL" altLang="nl-NL" dirty="0">
              <a:solidFill>
                <a:prstClr val="black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68580" indent="-68580">
              <a:lnSpc>
                <a:spcPct val="85000"/>
              </a:lnSpc>
              <a:spcBef>
                <a:spcPts val="975"/>
              </a:spcBef>
              <a:buFont typeface="Arial" pitchFamily="34" charset="0"/>
              <a:buChar char=" "/>
              <a:defRPr/>
            </a:pPr>
            <a:r>
              <a:rPr lang="nl-NL" altLang="nl-NL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Uitslag 2</a:t>
            </a:r>
            <a:r>
              <a:rPr lang="nl-NL" altLang="nl-NL" baseline="30000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e</a:t>
            </a:r>
            <a:r>
              <a:rPr lang="nl-NL" altLang="nl-NL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 tijdvak:  </a:t>
            </a:r>
            <a:r>
              <a:rPr lang="nl-NL" altLang="nl-NL" dirty="0">
                <a:solidFill>
                  <a:srgbClr val="F60000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         </a:t>
            </a:r>
            <a:r>
              <a:rPr lang="nl-NL" altLang="nl-NL" dirty="0">
                <a:solidFill>
                  <a:prstClr val="black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 6 juli</a:t>
            </a:r>
            <a:endParaRPr lang="nl-NL" altLang="nl-NL" dirty="0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68580" indent="-68580">
              <a:lnSpc>
                <a:spcPct val="85000"/>
              </a:lnSpc>
              <a:spcBef>
                <a:spcPts val="975"/>
              </a:spcBef>
              <a:buFont typeface="Arial" pitchFamily="34" charset="0"/>
              <a:buChar char=" "/>
              <a:defRPr/>
            </a:pPr>
            <a:endParaRPr lang="nl-NL" altLang="nl-NL" dirty="0">
              <a:solidFill>
                <a:prstClr val="black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68580" indent="-68580">
              <a:lnSpc>
                <a:spcPct val="85000"/>
              </a:lnSpc>
              <a:spcBef>
                <a:spcPts val="975"/>
              </a:spcBef>
              <a:buFont typeface="Arial" pitchFamily="34" charset="0"/>
              <a:buChar char=" "/>
              <a:defRPr/>
            </a:pPr>
            <a:r>
              <a:rPr lang="nl-NL" altLang="nl-NL" dirty="0">
                <a:solidFill>
                  <a:prstClr val="black"/>
                </a:solidFill>
                <a:latin typeface="Arial"/>
                <a:ea typeface="MS PGothic"/>
                <a:cs typeface="Arial"/>
              </a:rPr>
              <a:t>Rooster en info op</a:t>
            </a:r>
          </a:p>
          <a:p>
            <a:pPr marL="68580" indent="-68580">
              <a:lnSpc>
                <a:spcPct val="85000"/>
              </a:lnSpc>
              <a:spcBef>
                <a:spcPts val="975"/>
              </a:spcBef>
              <a:buFont typeface="Arial" pitchFamily="34" charset="0"/>
              <a:buChar char=" "/>
              <a:defRPr/>
            </a:pPr>
            <a:r>
              <a:rPr lang="nl-NL" altLang="nl-NL" dirty="0">
                <a:solidFill>
                  <a:prstClr val="black"/>
                </a:solidFill>
                <a:latin typeface="Arial"/>
                <a:ea typeface="MS PGothic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WWW.EXAMENBLAD.NL</a:t>
            </a:r>
            <a:br>
              <a:rPr lang="nl-NL" altLang="nl-NL" dirty="0">
                <a:solidFill>
                  <a:prstClr val="black"/>
                </a:solidFill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nl-NL" altLang="nl-NL" dirty="0">
                <a:solidFill>
                  <a:prstClr val="black"/>
                </a:solidFill>
                <a:latin typeface="Arial"/>
                <a:ea typeface="MS PGothic"/>
                <a:cs typeface="Arial"/>
              </a:rPr>
              <a:t>ook voor oefenen examens!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9377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823C1-5BC7-54AB-5592-37E6F4B3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68" y="932364"/>
            <a:ext cx="4741512" cy="647054"/>
          </a:xfrm>
        </p:spPr>
        <p:txBody>
          <a:bodyPr>
            <a:noAutofit/>
          </a:bodyPr>
          <a:lstStyle/>
          <a:p>
            <a:r>
              <a:rPr lang="nl-NL" sz="2800" dirty="0">
                <a:cs typeface="Calibri"/>
              </a:rPr>
              <a:t>Loopbaanoriëntatiebegeleiding</a:t>
            </a:r>
            <a:endParaRPr lang="nl-NL" sz="2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B5636A-A359-65AF-2A3E-CBDD517E4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l-NL" sz="2400" b="1" dirty="0">
                <a:latin typeface="+mj-lt"/>
                <a:ea typeface="ＭＳ Ｐゴシック"/>
                <a:cs typeface="Segoe UI"/>
              </a:rPr>
              <a:t>Doelstelling</a:t>
            </a:r>
            <a:endParaRPr lang="en-US" sz="2800" dirty="0">
              <a:latin typeface="+mj-lt"/>
              <a:ea typeface="ＭＳ Ｐゴシック"/>
              <a:cs typeface="Segoe UI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nl-NL" sz="2800" i="1" dirty="0">
                <a:latin typeface="+mj-lt"/>
                <a:ea typeface="ＭＳ Ｐゴシック"/>
                <a:cs typeface="Segoe UI"/>
              </a:rPr>
              <a:t>De leerling kan een bewuste keuze maken voor de vervolgopleiding</a:t>
            </a:r>
            <a:endParaRPr lang="nl-NL" dirty="0">
              <a:latin typeface="+mj-lt"/>
              <a:cs typeface="Arial"/>
            </a:endParaRPr>
          </a:p>
          <a:p>
            <a:pPr>
              <a:lnSpc>
                <a:spcPct val="90000"/>
              </a:lnSpc>
              <a:spcBef>
                <a:spcPts val="900"/>
              </a:spcBef>
            </a:pPr>
            <a:endParaRPr lang="nl-NL" dirty="0">
              <a:latin typeface="+mj-lt"/>
              <a:ea typeface="ＭＳ Ｐゴシック"/>
              <a:cs typeface="Segoe U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l-NL" b="1" dirty="0">
                <a:latin typeface="+mj-lt"/>
                <a:ea typeface="ＭＳ Ｐゴシック"/>
                <a:cs typeface="Segoe UI"/>
              </a:rPr>
              <a:t>Ondersteuning </a:t>
            </a:r>
            <a:endParaRPr lang="en-US" dirty="0">
              <a:latin typeface="+mj-lt"/>
              <a:ea typeface="ＭＳ Ｐゴシック"/>
              <a:cs typeface="Segoe UI"/>
            </a:endParaRPr>
          </a:p>
          <a:p>
            <a:pPr marL="457200" indent="-342900">
              <a:lnSpc>
                <a:spcPct val="90000"/>
              </a:lnSpc>
              <a:spcAft>
                <a:spcPts val="600"/>
              </a:spcAft>
            </a:pPr>
            <a:r>
              <a:rPr lang="nl-NL" dirty="0">
                <a:latin typeface="+mj-lt"/>
                <a:ea typeface="ＭＳ Ｐゴシック"/>
                <a:cs typeface="Arial"/>
              </a:rPr>
              <a:t>Open dagen hbo of universiteit</a:t>
            </a:r>
            <a:endParaRPr lang="en-US" dirty="0">
              <a:latin typeface="+mj-lt"/>
              <a:ea typeface="ＭＳ Ｐゴシック"/>
              <a:cs typeface="Arial"/>
            </a:endParaRPr>
          </a:p>
          <a:p>
            <a:pPr marL="457200" indent="-342900">
              <a:lnSpc>
                <a:spcPct val="90000"/>
              </a:lnSpc>
              <a:spcAft>
                <a:spcPts val="600"/>
              </a:spcAft>
            </a:pPr>
            <a:r>
              <a:rPr lang="nl-NL" dirty="0">
                <a:latin typeface="+mj-lt"/>
                <a:ea typeface="ＭＳ Ｐゴシック"/>
                <a:cs typeface="Arial"/>
              </a:rPr>
              <a:t>Meelopen met student </a:t>
            </a:r>
            <a:endParaRPr lang="en-US" dirty="0">
              <a:latin typeface="+mj-lt"/>
              <a:ea typeface="ＭＳ Ｐゴシック"/>
              <a:cs typeface="Arial"/>
            </a:endParaRPr>
          </a:p>
          <a:p>
            <a:pPr marL="457200" indent="-342900">
              <a:lnSpc>
                <a:spcPct val="90000"/>
              </a:lnSpc>
              <a:spcAft>
                <a:spcPts val="600"/>
              </a:spcAft>
            </a:pPr>
            <a:r>
              <a:rPr lang="nl-NL" dirty="0" err="1">
                <a:latin typeface="+mj-lt"/>
                <a:ea typeface="ＭＳ Ｐゴシック"/>
                <a:cs typeface="Arial"/>
              </a:rPr>
              <a:t>Proefstuderen</a:t>
            </a:r>
            <a:r>
              <a:rPr lang="nl-NL" dirty="0">
                <a:latin typeface="+mj-lt"/>
                <a:ea typeface="ＭＳ Ｐゴシック"/>
                <a:cs typeface="Arial"/>
              </a:rPr>
              <a:t> </a:t>
            </a:r>
            <a:endParaRPr lang="en-US" dirty="0">
              <a:latin typeface="+mj-lt"/>
              <a:cs typeface="Arial"/>
            </a:endParaRPr>
          </a:p>
          <a:p>
            <a:pPr marL="457200" indent="-342900">
              <a:lnSpc>
                <a:spcPct val="90000"/>
              </a:lnSpc>
              <a:spcAft>
                <a:spcPts val="600"/>
              </a:spcAft>
            </a:pPr>
            <a:r>
              <a:rPr lang="nl-NL" dirty="0">
                <a:latin typeface="+mj-lt"/>
                <a:ea typeface="ＭＳ Ｐゴシック"/>
                <a:cs typeface="Arial"/>
              </a:rPr>
              <a:t>Gesprek met decaan op aanvraag</a:t>
            </a:r>
          </a:p>
          <a:p>
            <a:pPr marL="457200" indent="-342900">
              <a:lnSpc>
                <a:spcPct val="90000"/>
              </a:lnSpc>
              <a:spcAft>
                <a:spcPts val="600"/>
              </a:spcAft>
            </a:pPr>
            <a:endParaRPr lang="nl-NL" dirty="0">
              <a:latin typeface="+mj-lt"/>
              <a:ea typeface="ＭＳ Ｐゴシック"/>
              <a:cs typeface="Arial"/>
            </a:endParaRPr>
          </a:p>
          <a:p>
            <a:r>
              <a:rPr lang="nl-NL" dirty="0">
                <a:latin typeface="+mj-lt"/>
                <a:ea typeface="ＭＳ Ｐゴシック"/>
                <a:cs typeface="Arial"/>
              </a:rPr>
              <a:t>Aanvragen verlof voor open dagen en</a:t>
            </a:r>
            <a:r>
              <a:rPr lang="nl-NL" i="1" dirty="0">
                <a:latin typeface="+mj-lt"/>
                <a:ea typeface="ＭＳ Ｐゴシック"/>
                <a:cs typeface="Arial"/>
              </a:rPr>
              <a:t> </a:t>
            </a:r>
            <a:r>
              <a:rPr lang="nl-NL" dirty="0" err="1">
                <a:latin typeface="+mj-lt"/>
                <a:ea typeface="ＭＳ Ｐゴシック"/>
                <a:cs typeface="Arial"/>
              </a:rPr>
              <a:t>proefstuderen</a:t>
            </a:r>
            <a:r>
              <a:rPr lang="nl-NL" dirty="0">
                <a:latin typeface="+mj-lt"/>
                <a:ea typeface="ＭＳ Ｐゴシック"/>
                <a:cs typeface="Arial"/>
              </a:rPr>
              <a:t> via de mail bij de decaan:</a:t>
            </a:r>
            <a:r>
              <a:rPr lang="en-US" dirty="0">
                <a:latin typeface="+mj-lt"/>
              </a:rPr>
              <a:t> </a:t>
            </a:r>
            <a:r>
              <a:rPr lang="nl-NL" dirty="0">
                <a:latin typeface="+mj-lt"/>
                <a:ea typeface="ＭＳ Ｐゴシック"/>
                <a:cs typeface="Arial"/>
                <a:hlinkClick r:id="rId2"/>
              </a:rPr>
              <a:t>HNB@atlascollege.nl</a:t>
            </a:r>
            <a:r>
              <a:rPr lang="nl-NL" dirty="0">
                <a:latin typeface="+mj-lt"/>
                <a:ea typeface="ＭＳ Ｐゴシック"/>
                <a:cs typeface="Arial"/>
              </a:rPr>
              <a:t> </a:t>
            </a:r>
            <a:endParaRPr lang="en-US" dirty="0">
              <a:latin typeface="+mj-lt"/>
            </a:endParaRPr>
          </a:p>
          <a:p>
            <a:pPr marL="285750" indent="-171450">
              <a:lnSpc>
                <a:spcPct val="90000"/>
              </a:lnSpc>
              <a:spcAft>
                <a:spcPts val="600"/>
              </a:spcAft>
              <a:buFont typeface="Wingdings,Sans-Serif"/>
              <a:buChar char="§"/>
            </a:pPr>
            <a:endParaRPr lang="nl-NL" dirty="0">
              <a:ea typeface="ＭＳ Ｐゴシック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77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6F033C-42FB-E1A4-1387-CC8D56C8A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800" dirty="0">
                <a:cs typeface="Calibri"/>
              </a:rPr>
              <a:t>Vervolgopleiding</a:t>
            </a:r>
            <a:endParaRPr lang="nl-NL" sz="2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5DEF592-B00D-A154-822B-3C323A792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85750" indent="-285750">
              <a:buFont typeface="Arial"/>
              <a:buChar char="•"/>
            </a:pPr>
            <a:r>
              <a:rPr lang="nl-NL" dirty="0">
                <a:ea typeface="ＭＳ Ｐゴシック"/>
                <a:cs typeface="Segoe UI"/>
              </a:rPr>
              <a:t>Inschrijven studie vóór 1 mei 2027 via studielink</a:t>
            </a:r>
            <a:endParaRPr lang="en-US" dirty="0">
              <a:ea typeface="ＭＳ Ｐゴシック"/>
              <a:cs typeface="Segoe UI"/>
            </a:endParaRPr>
          </a:p>
          <a:p>
            <a:endParaRPr lang="nl-NL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ＭＳ Ｐゴシック"/>
                <a:cs typeface="Segoe UI"/>
              </a:rPr>
              <a:t>Voor inschrijving is een </a:t>
            </a:r>
            <a:r>
              <a:rPr lang="nl-NL" dirty="0" err="1">
                <a:ea typeface="ＭＳ Ｐゴシック"/>
                <a:cs typeface="Segoe UI"/>
              </a:rPr>
              <a:t>DigiD</a:t>
            </a:r>
            <a:r>
              <a:rPr lang="nl-NL" dirty="0">
                <a:ea typeface="ＭＳ Ｐゴシック"/>
                <a:cs typeface="Segoe UI"/>
              </a:rPr>
              <a:t> nodig! </a:t>
            </a:r>
            <a:endParaRPr lang="en-US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nl-NL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ＭＳ Ｐゴシック"/>
                <a:cs typeface="Segoe UI"/>
              </a:rPr>
              <a:t>Deadline voor opleidingen met een maximaal aantal plaatsen (</a:t>
            </a:r>
            <a:r>
              <a:rPr lang="nl-NL" dirty="0" err="1">
                <a:ea typeface="ＭＳ Ｐゴシック"/>
                <a:cs typeface="Segoe UI"/>
              </a:rPr>
              <a:t>numerus</a:t>
            </a:r>
            <a:r>
              <a:rPr lang="nl-NL" dirty="0">
                <a:ea typeface="ＭＳ Ｐゴシック"/>
                <a:cs typeface="Segoe UI"/>
              </a:rPr>
              <a:t> fixus) 15 januari 2027 (uitslag: 15 april).</a:t>
            </a:r>
            <a:endParaRPr lang="en-US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nl-NL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ＭＳ Ｐゴシック"/>
                <a:cs typeface="Segoe UI"/>
              </a:rPr>
              <a:t>Je mag je voor 4 richtingen tegelijk aanmelden, waarvan maximaal 2 een </a:t>
            </a:r>
            <a:r>
              <a:rPr lang="nl-NL" dirty="0" err="1">
                <a:ea typeface="ＭＳ Ｐゴシック"/>
                <a:cs typeface="Segoe UI"/>
              </a:rPr>
              <a:t>numerus</a:t>
            </a:r>
            <a:r>
              <a:rPr lang="nl-NL" dirty="0">
                <a:ea typeface="ＭＳ Ｐゴシック"/>
                <a:cs typeface="Segoe UI"/>
              </a:rPr>
              <a:t> fixus richting zijn.</a:t>
            </a:r>
            <a:endParaRPr lang="en-US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nl-NL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ＭＳ Ｐゴシック"/>
                <a:cs typeface="Segoe UI"/>
              </a:rPr>
              <a:t>Op 31 augustus moet je dan uiterlijk je definitieve keuze maken, en de drie andere keuzes annuleren.</a:t>
            </a:r>
            <a:endParaRPr lang="en-US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nl-NL" dirty="0">
              <a:ea typeface="ＭＳ Ｐゴシック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ＭＳ Ｐゴシック"/>
                <a:cs typeface="Segoe UI"/>
              </a:rPr>
              <a:t>Zie ook:</a:t>
            </a:r>
            <a:r>
              <a:rPr lang="nl-NL" dirty="0">
                <a:solidFill>
                  <a:srgbClr val="514843"/>
                </a:solidFill>
                <a:latin typeface="Segoe UI"/>
                <a:ea typeface="ＭＳ Ｐゴシック"/>
                <a:cs typeface="Segoe UI"/>
              </a:rPr>
              <a:t> </a:t>
            </a:r>
            <a:r>
              <a:rPr lang="nl-NL" sz="2400" b="1" dirty="0">
                <a:solidFill>
                  <a:srgbClr val="59704F"/>
                </a:solidFill>
                <a:latin typeface="Segoe UI"/>
                <a:ea typeface="ＭＳ Ｐゴシック"/>
                <a:cs typeface="Segoe UI"/>
                <a:hlinkClick r:id="rId2"/>
              </a:rPr>
              <a:t>www.Studiekeuze123.nl</a:t>
            </a:r>
            <a:endParaRPr lang="nl-NL" sz="14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216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9A796C-5842-ACB1-9D50-73B075168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800" dirty="0"/>
              <a:t>Meer informatie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E531CC-804C-E763-B0B9-1725F485A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5170" indent="-725170">
              <a:lnSpc>
                <a:spcPct val="80000"/>
              </a:lnSpc>
              <a:spcBef>
                <a:spcPct val="0"/>
              </a:spcBef>
              <a:buNone/>
              <a:defRPr/>
            </a:pPr>
            <a:endParaRPr lang="nl-NL" altLang="nl-NL" sz="2400" dirty="0">
              <a:latin typeface="Arial" charset="0"/>
              <a:cs typeface="Arial" charset="0"/>
            </a:endParaRPr>
          </a:p>
          <a:p>
            <a:pPr marL="725170" indent="-725170">
              <a:lnSpc>
                <a:spcPct val="80000"/>
              </a:lnSpc>
              <a:spcBef>
                <a:spcPct val="0"/>
              </a:spcBef>
              <a:buNone/>
              <a:defRPr/>
            </a:pPr>
            <a:r>
              <a:rPr lang="nl-NL" altLang="nl-NL" sz="2400" b="1" dirty="0">
                <a:cs typeface="Verdana"/>
              </a:rPr>
              <a:t>Contact</a:t>
            </a:r>
          </a:p>
          <a:p>
            <a:pPr marL="725170" indent="-725170">
              <a:lnSpc>
                <a:spcPct val="80000"/>
              </a:lnSpc>
              <a:spcBef>
                <a:spcPct val="0"/>
              </a:spcBef>
              <a:buNone/>
              <a:defRPr/>
            </a:pPr>
            <a:endParaRPr lang="nl-NL" altLang="nl-NL" sz="2400" dirty="0">
              <a:cs typeface="Verdana"/>
            </a:endParaRPr>
          </a:p>
          <a:p>
            <a:pPr marL="725170" indent="-725170">
              <a:spcBef>
                <a:spcPct val="0"/>
              </a:spcBef>
              <a:buNone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Decaan: </a:t>
            </a:r>
            <a:r>
              <a:rPr lang="nl-NL" altLang="nl-NL" sz="2400" dirty="0" err="1">
                <a:ea typeface="ＭＳ Ｐゴシック"/>
                <a:cs typeface="Verdana"/>
              </a:rPr>
              <a:t>Mw</a:t>
            </a:r>
            <a:r>
              <a:rPr lang="nl-NL" altLang="nl-NL" sz="2400" dirty="0">
                <a:ea typeface="ＭＳ Ｐゴシック"/>
                <a:cs typeface="Verdana"/>
              </a:rPr>
              <a:t> Hoogenboom</a:t>
            </a:r>
          </a:p>
          <a:p>
            <a:pPr marL="725170" indent="-725170">
              <a:spcBef>
                <a:spcPct val="0"/>
              </a:spcBef>
              <a:buNone/>
              <a:defRPr/>
            </a:pPr>
            <a:endParaRPr lang="nl-NL" altLang="nl-NL" sz="2400" dirty="0">
              <a:ea typeface="ＭＳ Ｐゴシック"/>
              <a:cs typeface="Verdana"/>
            </a:endParaRPr>
          </a:p>
          <a:p>
            <a:pPr marL="0" indent="0">
              <a:buNone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E-mail: </a:t>
            </a:r>
            <a:r>
              <a:rPr lang="nl-NL" altLang="nl-NL" sz="2400" dirty="0">
                <a:ea typeface="ＭＳ Ｐゴシック"/>
                <a:cs typeface="Verdana"/>
                <a:hlinkClick r:id="rId2"/>
              </a:rPr>
              <a:t>HNB@atlascollege.nl</a:t>
            </a:r>
            <a:endParaRPr lang="nl-NL" altLang="nl-NL" sz="2400" dirty="0">
              <a:solidFill>
                <a:srgbClr val="514843"/>
              </a:solidFill>
              <a:ea typeface="ＭＳ Ｐゴシック"/>
              <a:cs typeface="Calibri"/>
            </a:endParaRPr>
          </a:p>
          <a:p>
            <a:pPr marL="0" indent="0">
              <a:buNone/>
              <a:defRPr/>
            </a:pPr>
            <a:endParaRPr lang="nl-NL" altLang="nl-NL" sz="2400" dirty="0">
              <a:ea typeface="ＭＳ Ｐゴシック"/>
              <a:cs typeface="Calibri"/>
            </a:endParaRPr>
          </a:p>
          <a:p>
            <a:pPr marL="0" indent="0">
              <a:buNone/>
              <a:defRPr/>
            </a:pPr>
            <a:r>
              <a:rPr lang="nl-NL" sz="2400" dirty="0">
                <a:ea typeface="ＭＳ Ｐゴシック"/>
                <a:cs typeface="Calibri"/>
              </a:rPr>
              <a:t>Decanen pagina te vinden op het ouderportal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8467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2F6FB901-CEC6-4A52-81FD-C4D091442EC1}"/>
              </a:ext>
            </a:extLst>
          </p:cNvPr>
          <p:cNvSpPr txBox="1"/>
          <p:nvPr/>
        </p:nvSpPr>
        <p:spPr>
          <a:xfrm>
            <a:off x="4328455" y="1253176"/>
            <a:ext cx="4812737" cy="453900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3825" b="1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3825" b="1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3825" b="1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3825" b="1">
              <a:latin typeface="+mj-lt"/>
              <a:ea typeface="+mj-ea"/>
              <a:cs typeface="+mj-cs"/>
            </a:endParaRPr>
          </a:p>
        </p:txBody>
      </p:sp>
      <p:pic>
        <p:nvPicPr>
          <p:cNvPr id="2051" name="Afbeelding 1" descr="Groene - Punaises kopen? | BESLIST.nl | Ruime keus, laagste prijs">
            <a:extLst>
              <a:ext uri="{FF2B5EF4-FFF2-40B4-BE49-F238E27FC236}">
                <a16:creationId xmlns:a16="http://schemas.microsoft.com/office/drawing/2014/main" id="{9E75B80A-5525-977A-3B82-C5844D5A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9511" y="1621243"/>
            <a:ext cx="595313" cy="51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Afbeelding 15" descr="Groene - Punaises kopen? | BESLIST.nl | Ruime keus, laagste prijs">
            <a:extLst>
              <a:ext uri="{FF2B5EF4-FFF2-40B4-BE49-F238E27FC236}">
                <a16:creationId xmlns:a16="http://schemas.microsoft.com/office/drawing/2014/main" id="{F3705009-3824-B025-1CB9-D5F33684B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22220" y="5538981"/>
            <a:ext cx="590550" cy="51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Afbeelding 8" descr="Groene - Punaises kopen? | BESLIST.nl | Ruime keus, laagste prijs">
            <a:extLst>
              <a:ext uri="{FF2B5EF4-FFF2-40B4-BE49-F238E27FC236}">
                <a16:creationId xmlns:a16="http://schemas.microsoft.com/office/drawing/2014/main" id="{695C49BA-61CB-3DC7-178F-099AC66B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070" y="1587620"/>
            <a:ext cx="594122" cy="50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16" descr="Groene - Punaises kopen? | BESLIST.nl | Ruime keus, laagste prijs">
            <a:extLst>
              <a:ext uri="{FF2B5EF4-FFF2-40B4-BE49-F238E27FC236}">
                <a16:creationId xmlns:a16="http://schemas.microsoft.com/office/drawing/2014/main" id="{0775972A-D3B1-372A-DA0C-688DDE2CF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833" y="9053021"/>
            <a:ext cx="577453" cy="49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4F8C52C3-6864-C3F5-96DD-F120A3F33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8135" y="1392548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5D00E2-50CA-A828-B036-A627D395A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8135" y="1563998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2E6461-2C29-C7F1-882A-53A3F1751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824" y="301899"/>
            <a:ext cx="3694471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indent="336709" algn="ctr"/>
            <a:r>
              <a:rPr lang="nl-NL" sz="1500" b="1" dirty="0">
                <a:latin typeface="Calibri"/>
                <a:ea typeface="Calibri" panose="020F0502020204030204" pitchFamily="34" charset="0"/>
                <a:cs typeface="Times New Roman"/>
              </a:rPr>
              <a:t>     </a:t>
            </a:r>
          </a:p>
          <a:p>
            <a:pPr indent="336709" algn="ctr"/>
            <a:endParaRPr lang="nl-NL" sz="1500" b="1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 indent="336709" algn="ctr"/>
            <a:r>
              <a:rPr lang="nl-NL" sz="1500" b="1" dirty="0">
                <a:latin typeface="Calibri"/>
                <a:ea typeface="Calibri" panose="020F0502020204030204" pitchFamily="34" charset="0"/>
                <a:cs typeface="Times New Roman"/>
              </a:rPr>
              <a:t> Belangrijke data 2026-2027 </a:t>
            </a:r>
            <a:endParaRPr lang="nl-NL" altLang="en-NL" sz="1500" dirty="0">
              <a:cs typeface="Calibri"/>
            </a:endParaRPr>
          </a:p>
          <a:p>
            <a:pPr indent="336709" defTabSz="685800"/>
            <a:endParaRPr lang="nl-NL" altLang="en-NL" sz="1350" dirty="0"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659214-72A3-2C0E-9A57-EE49AE1EA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8135" y="2493393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190BD1-6C36-585F-D8F1-DF762889C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8136" y="3081949"/>
            <a:ext cx="2959785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/>
            <a:r>
              <a:rPr lang="nl-NL" altLang="en-NL" sz="90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</a:t>
            </a:r>
            <a:endParaRPr lang="nl-NL" altLang="en-NL" sz="600"/>
          </a:p>
          <a:p>
            <a:pPr defTabSz="685800"/>
            <a:endParaRPr lang="nl-NL" altLang="en-NL" sz="135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9B04E75-DC93-5F29-188E-044D804F3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906" y="5377589"/>
            <a:ext cx="576122" cy="580694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FE1D3113-3DA2-0A7B-4C58-ECAB90574AE4}"/>
              </a:ext>
            </a:extLst>
          </p:cNvPr>
          <p:cNvSpPr txBox="1"/>
          <p:nvPr/>
        </p:nvSpPr>
        <p:spPr>
          <a:xfrm flipH="1">
            <a:off x="1412603" y="3072355"/>
            <a:ext cx="597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U krijgt een geprint lijstje mee</a:t>
            </a:r>
          </a:p>
        </p:txBody>
      </p:sp>
    </p:spTree>
    <p:extLst>
      <p:ext uri="{BB962C8B-B14F-4D97-AF65-F5344CB8AC3E}">
        <p14:creationId xmlns:p14="http://schemas.microsoft.com/office/powerpoint/2010/main" val="2704664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2BB657C5-6F96-5751-6E05-2D8836F4D5C3}"/>
              </a:ext>
            </a:extLst>
          </p:cNvPr>
          <p:cNvSpPr txBox="1"/>
          <p:nvPr/>
        </p:nvSpPr>
        <p:spPr>
          <a:xfrm>
            <a:off x="815248" y="1244904"/>
            <a:ext cx="3756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Vrijwilligers?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4C436AE8-4135-ACEB-DB33-EABD424243BC}"/>
              </a:ext>
            </a:extLst>
          </p:cNvPr>
          <p:cNvSpPr txBox="1"/>
          <p:nvPr/>
        </p:nvSpPr>
        <p:spPr>
          <a:xfrm>
            <a:off x="1145754" y="2721166"/>
            <a:ext cx="3756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NL" dirty="0"/>
              <a:t>Mediatheek</a:t>
            </a:r>
          </a:p>
          <a:p>
            <a:pPr marL="285750" indent="-285750">
              <a:buFontTx/>
              <a:buChar char="-"/>
            </a:pPr>
            <a:r>
              <a:rPr lang="nl-NL" dirty="0"/>
              <a:t>Surveillance</a:t>
            </a:r>
          </a:p>
          <a:p>
            <a:pPr marL="285750" indent="-285750">
              <a:buFontTx/>
              <a:buChar char="-"/>
            </a:pPr>
            <a:r>
              <a:rPr lang="nl-NL" dirty="0"/>
              <a:t>Klankbordgroep</a:t>
            </a:r>
          </a:p>
        </p:txBody>
      </p:sp>
    </p:spTree>
    <p:extLst>
      <p:ext uri="{BB962C8B-B14F-4D97-AF65-F5344CB8AC3E}">
        <p14:creationId xmlns:p14="http://schemas.microsoft.com/office/powerpoint/2010/main" val="1263024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D0D2A7-812F-20DD-515B-1CB753FF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151" y="881179"/>
            <a:ext cx="8229600" cy="422642"/>
          </a:xfrm>
        </p:spPr>
        <p:txBody>
          <a:bodyPr anchor="ctr">
            <a:normAutofit fontScale="90000"/>
          </a:bodyPr>
          <a:lstStyle/>
          <a:p>
            <a:r>
              <a:rPr lang="nl-NL">
                <a:solidFill>
                  <a:schemeClr val="bg1"/>
                </a:solidFill>
              </a:rPr>
              <a:t>Het doel van dit schooljaar: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88A068-FDFA-1E10-C08D-44885CEE22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3181" y="1226128"/>
            <a:ext cx="5228303" cy="3996140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0" indent="0" algn="ctr">
              <a:buNone/>
            </a:pPr>
            <a:r>
              <a:rPr lang="nl-NL" sz="2800" dirty="0"/>
              <a:t>DIPLOMA-UITREIKING  6 juli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3C17B16-02EC-D91D-C63D-20C03EB4BA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" r="1" b="43769"/>
          <a:stretch/>
        </p:blipFill>
        <p:spPr>
          <a:xfrm>
            <a:off x="998734" y="2157323"/>
            <a:ext cx="4607135" cy="3819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4097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7B4F7236-A8C5-4C37-3E00-DFEB9D906B63}"/>
              </a:ext>
            </a:extLst>
          </p:cNvPr>
          <p:cNvSpPr txBox="1"/>
          <p:nvPr/>
        </p:nvSpPr>
        <p:spPr>
          <a:xfrm>
            <a:off x="1238250" y="1749136"/>
            <a:ext cx="69688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nl-NL" dirty="0">
              <a:latin typeface="Calibri"/>
              <a:cs typeface="Segoe U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3B61872-C4DA-2EA8-058E-F482CB539328}"/>
              </a:ext>
            </a:extLst>
          </p:cNvPr>
          <p:cNvSpPr txBox="1"/>
          <p:nvPr/>
        </p:nvSpPr>
        <p:spPr>
          <a:xfrm>
            <a:off x="111760" y="3190240"/>
            <a:ext cx="57505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800" b="1" dirty="0"/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3471622052"/>
      </p:ext>
    </p:extLst>
  </p:cSld>
  <p:clrMapOvr>
    <a:masterClrMapping/>
  </p:clrMapOvr>
</p:sld>
</file>

<file path=ppt/theme/theme1.xml><?xml version="1.0" encoding="utf-8"?>
<a:theme xmlns:a="http://schemas.openxmlformats.org/drawingml/2006/main" name="OSG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4" id="{FCC91376-7F65-44F2-B3CC-27A91BC7AE22}" vid="{7BC99212-E6BC-4F7F-9993-3EBB60A010AB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ba3bd52-6d5c-4196-8d02-244b65709427">
      <UserInfo>
        <DisplayName>Marnix de Groote</DisplayName>
        <AccountId>13</AccountId>
        <AccountType/>
      </UserInfo>
      <UserInfo>
        <DisplayName>Andrew Niemeijer</DisplayName>
        <AccountId>20</AccountId>
        <AccountType/>
      </UserInfo>
      <UserInfo>
        <DisplayName>Jerina Vries</DisplayName>
        <AccountId>25</AccountId>
        <AccountType/>
      </UserInfo>
      <UserInfo>
        <DisplayName>Marcel Bogaarts</DisplayName>
        <AccountId>17</AccountId>
        <AccountType/>
      </UserInfo>
      <UserInfo>
        <DisplayName>Elze-marije Hoogenboom</DisplayName>
        <AccountId>16</AccountId>
        <AccountType/>
      </UserInfo>
    </SharedWithUsers>
    <TaxCatchAll xmlns="6ba3bd52-6d5c-4196-8d02-244b65709427" xsi:nil="true"/>
    <lcf76f155ced4ddcb4097134ff3c332f xmlns="5193d31f-444e-4b3d-abba-ddbf6a42dc8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76621762157840AF7D935C9B39BCD4" ma:contentTypeVersion="15" ma:contentTypeDescription="Create a new document." ma:contentTypeScope="" ma:versionID="a1e55c904234d5b5d63eb1fede02caa9">
  <xsd:schema xmlns:xsd="http://www.w3.org/2001/XMLSchema" xmlns:xs="http://www.w3.org/2001/XMLSchema" xmlns:p="http://schemas.microsoft.com/office/2006/metadata/properties" xmlns:ns2="5193d31f-444e-4b3d-abba-ddbf6a42dc8a" xmlns:ns3="6ba3bd52-6d5c-4196-8d02-244b65709427" targetNamespace="http://schemas.microsoft.com/office/2006/metadata/properties" ma:root="true" ma:fieldsID="a81c00f181c15410b1c849533ded3c43" ns2:_="" ns3:_="">
    <xsd:import namespace="5193d31f-444e-4b3d-abba-ddbf6a42dc8a"/>
    <xsd:import namespace="6ba3bd52-6d5c-4196-8d02-244b657094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93d31f-444e-4b3d-abba-ddbf6a42dc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c551538-7109-430c-af61-df11a76ff2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3bd52-6d5c-4196-8d02-244b6570942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ed227d0-de02-4d8b-acb3-8946895b50eb}" ma:internalName="TaxCatchAll" ma:showField="CatchAllData" ma:web="6ba3bd52-6d5c-4196-8d02-244b65709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EB5333-21EE-4A8E-B114-AA3C40D7AED7}">
  <ds:schemaRefs>
    <ds:schemaRef ds:uri="6ba3bd52-6d5c-4196-8d02-244b65709427"/>
    <ds:schemaRef ds:uri="5193d31f-444e-4b3d-abba-ddbf6a42dc8a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B3DF0F8-4A09-4449-BB86-60034CF16D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6BD1F5-B62B-405D-918A-FC4AFD8D88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93d31f-444e-4b3d-abba-ddbf6a42dc8a"/>
    <ds:schemaRef ds:uri="6ba3bd52-6d5c-4196-8d02-244b657094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1310</TotalTime>
  <Words>1025</Words>
  <Application>Microsoft Office PowerPoint</Application>
  <PresentationFormat>Diavoorstelling (4:3)</PresentationFormat>
  <Paragraphs>187</Paragraphs>
  <Slides>23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33" baseType="lpstr">
      <vt:lpstr>ＭＳ Ｐゴシック</vt:lpstr>
      <vt:lpstr>ＭＳ Ｐゴシック</vt:lpstr>
      <vt:lpstr>Arial</vt:lpstr>
      <vt:lpstr>Arial,Sans-Serif</vt:lpstr>
      <vt:lpstr>Calibri</vt:lpstr>
      <vt:lpstr>Courier New</vt:lpstr>
      <vt:lpstr>Segoe UI</vt:lpstr>
      <vt:lpstr>Verdana</vt:lpstr>
      <vt:lpstr>Wingdings,Sans-Serif</vt:lpstr>
      <vt:lpstr>OSG-Thema</vt:lpstr>
      <vt:lpstr>  </vt:lpstr>
      <vt:lpstr>Programma</vt:lpstr>
      <vt:lpstr>VWO 6-team</vt:lpstr>
      <vt:lpstr>Mentor en mentorles</vt:lpstr>
      <vt:lpstr>We doen het met elkaar</vt:lpstr>
      <vt:lpstr>Absenties</vt:lpstr>
      <vt:lpstr>AVG</vt:lpstr>
      <vt:lpstr>Excursie naar Ieper</vt:lpstr>
      <vt:lpstr>PTA</vt:lpstr>
      <vt:lpstr>Het profielwerkstuk</vt:lpstr>
      <vt:lpstr>Handelingsdelen</vt:lpstr>
      <vt:lpstr>Voorbereiding examens</vt:lpstr>
      <vt:lpstr>Eindcijfers Examenjaar</vt:lpstr>
      <vt:lpstr>Combinatiecijfer</vt:lpstr>
      <vt:lpstr>Slaag-zakregeling</vt:lpstr>
      <vt:lpstr>CSE-data</vt:lpstr>
      <vt:lpstr>Loopbaanoriëntatiebegeleiding</vt:lpstr>
      <vt:lpstr>Vervolgopleiding</vt:lpstr>
      <vt:lpstr>Meer informatie</vt:lpstr>
      <vt:lpstr>PowerPoint-presentatie</vt:lpstr>
      <vt:lpstr>PowerPoint-presentatie</vt:lpstr>
      <vt:lpstr>Het doel van dit schooljaar: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Kennismaken met de mentor</dc:title>
  <dc:creator>Marnix de Groote</dc:creator>
  <cp:lastModifiedBy>Michel Koopmans</cp:lastModifiedBy>
  <cp:revision>727</cp:revision>
  <cp:lastPrinted>2022-09-22T14:10:09Z</cp:lastPrinted>
  <dcterms:created xsi:type="dcterms:W3CDTF">2020-09-07T14:27:06Z</dcterms:created>
  <dcterms:modified xsi:type="dcterms:W3CDTF">2026-09-18T10:49:24Z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0x0101009576621762157840AF7D935C9B39BCD4</vt:lpwstr>
  </property>
  <property fmtid="{D5CDD505-2E9C-101B-9397-08002B2CF9AE}" pid="3" name="MediaServiceImageTags">
    <vt:lpwstr/>
  </property>
</Properties>
</file>