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35_F7DF8C39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48" r:id="rId5"/>
    <p:sldMasterId id="2147483663" r:id="rId6"/>
  </p:sldMasterIdLst>
  <p:notesMasterIdLst>
    <p:notesMasterId r:id="rId22"/>
  </p:notesMasterIdLst>
  <p:sldIdLst>
    <p:sldId id="328" r:id="rId7"/>
    <p:sldId id="290" r:id="rId8"/>
    <p:sldId id="331" r:id="rId9"/>
    <p:sldId id="368" r:id="rId10"/>
    <p:sldId id="332" r:id="rId11"/>
    <p:sldId id="333" r:id="rId12"/>
    <p:sldId id="309" r:id="rId13"/>
    <p:sldId id="306" r:id="rId14"/>
    <p:sldId id="334" r:id="rId15"/>
    <p:sldId id="327" r:id="rId16"/>
    <p:sldId id="326" r:id="rId17"/>
    <p:sldId id="280" r:id="rId18"/>
    <p:sldId id="335" r:id="rId19"/>
    <p:sldId id="336" r:id="rId20"/>
    <p:sldId id="291" r:id="rId21"/>
  </p:sldIdLst>
  <p:sldSz cx="9144000" cy="6858000" type="screen4x3"/>
  <p:notesSz cx="6742113" cy="987266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0A1F56-6D3D-23E1-6D12-A46B59DCB0AB}" name="Dick Zwagerman" initials="DZ" userId="S::d.zwagerman@atlascollege.nl::a091a9ff-a060-4d83-9e49-68507e5e4566" providerId="AD"/>
  <p188:author id="{CB5ED55B-9B86-C7AC-05DD-3034BD3E4E16}" name="Kasper Blommestijn" initials="KB" userId="S::k.blommestijn@atlascollege.nl::4b77a863-634e-48aa-b5c3-0be2ab3d4b34" providerId="AD"/>
  <p188:author id="{114A23AA-3C12-99D9-1EB8-897BBCF26219}" name="Mariska Klap" initials="MK" userId="S::m.klap@atlascollege.nl::3d95588a-1b52-4394-9e97-8fbd22e7e4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8184A9-6472-4074-BA0C-A529A21456B7}" v="43" dt="2026-09-18T10:58:30.0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omments/modernComment_135_F7DF8C3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1DAF6E-9102-443F-A6E6-33620DAB4BBD}" authorId="{CB5ED55B-9B86-C7AC-05DD-3034BD3E4E16}" created="2025-09-08T14:35:20.57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58622777" sldId="309"/>
      <ac:spMk id="3" creationId="{00000000-0000-0000-0000-000000000000}"/>
    </ac:deMkLst>
    <p188:txBody>
      <a:bodyPr/>
      <a:lstStyle/>
      <a:p>
        <a:r>
          <a:rPr lang="nl-NL"/>
          <a:t>Marijn en Isabelle vragen of mentoren terugkoppeling krijgen van de scores</a:t>
        </a:r>
      </a:p>
    </p188:txBody>
  </p188:cm>
  <p188:cm id="{481C915E-A219-463B-935C-8E51C36A7E4C}" authorId="{114A23AA-3C12-99D9-1EB8-897BBCF26219}" created="2026-09-03T09:48:04.02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58622777" sldId="309"/>
      <ac:spMk id="3" creationId="{00000000-0000-0000-0000-000000000000}"/>
    </ac:deMkLst>
    <p188:replyLst>
      <p188:reply id="{FBF4E45C-F7A1-497C-B0A7-02AFD20D8A21}" authorId="{750A1F56-6D3D-23E1-6D12-A46B59DCB0AB}" created="2026-09-03T10:05:21.150">
        <p188:txBody>
          <a:bodyPr/>
          <a:lstStyle/>
          <a:p>
            <a:r>
              <a:rPr lang="en-US"/>
              <a:t>je hebt gelijk. Dit gaat ook alleen over rekenen zie ik. Taal hoort er ook bij</a:t>
            </a:r>
          </a:p>
        </p188:txBody>
      </p188:reply>
    </p188:replyLst>
    <p188:txBody>
      <a:bodyPr/>
      <a:lstStyle/>
      <a:p>
        <a:r>
          <a:rPr lang="en-US"/>
          <a:t>Is geen JIJ-toets meer, wordt DIA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0D3B1-CEE0-4ABC-81D5-95D0007943D5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4CDB4-AECB-4EFD-BF77-8FD248726EB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7582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Mariska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9494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18172-83F1-418B-BA88-FFF1B6881D4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093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Annebel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325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Mariska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4566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Annebel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1613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Annebel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395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Annebel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21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Mariska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4169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Mariska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4CDB4-AECB-4EFD-BF77-8FD248726EBB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4329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457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5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03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18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75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367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282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412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05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577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1532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63353-0562-C6D9-ADA2-6DF14CF9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B5C0CE-5DB6-725A-3F59-3EBA385F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40ED360-9183-404E-649C-8BB30991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2ADDEF-AFC8-8F43-B2DF-1A33F00CD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060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34E95-72B7-855B-F79B-317022958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EA9B0-D116-7805-0B2F-4FCD0411E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A8E8DF-28B2-F8E6-F6F0-743B7643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6C18E5-46D4-E6E0-F9DD-E74619B46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DABE38-22E5-644C-6FDE-AB0BA954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946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4746" y="1016001"/>
            <a:ext cx="5285509" cy="626342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4746" y="1918854"/>
            <a:ext cx="5285509" cy="4278746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152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617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2768" y="1063339"/>
            <a:ext cx="5352905" cy="654626"/>
          </a:xfrm>
        </p:spPr>
        <p:txBody>
          <a:bodyPr anchor="t">
            <a:normAutofit/>
          </a:bodyPr>
          <a:lstStyle>
            <a:lvl1pPr algn="l">
              <a:defRPr sz="2250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02768" y="1771651"/>
            <a:ext cx="5352905" cy="450907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352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16569" y="1809606"/>
            <a:ext cx="4038600" cy="442494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91200" y="136525"/>
            <a:ext cx="3269674" cy="5109731"/>
          </a:xfrm>
        </p:spPr>
        <p:txBody>
          <a:bodyPr/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5908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3586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93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76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62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2DC2FB6-5460-2F9B-B56A-0C02698BF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CD83DE-A36D-A11B-C116-22BD5216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FBF343-59B4-2430-6E6E-6846F4F75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5B8AD6-6E7F-16EE-C7D7-FC7AD6B20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1F9D05-5FCB-4C86-742D-22AC53712E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13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16568" y="932364"/>
            <a:ext cx="3801980" cy="647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Vandaag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16569" y="1838038"/>
            <a:ext cx="5304468" cy="4288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BD7E-604C-4B29-A369-E6A912D899A1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4C125-D314-4E72-AA8D-620161B63499}" type="slidenum">
              <a:rPr lang="nl-NL" smtClean="0"/>
              <a:t>‹nr.›</a:t>
            </a:fld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4BE840B-FE7B-561D-623A-C9C0F073688F}"/>
              </a:ext>
            </a:extLst>
          </p:cNvPr>
          <p:cNvCxnSpPr>
            <a:cxnSpLocks/>
          </p:cNvCxnSpPr>
          <p:nvPr/>
        </p:nvCxnSpPr>
        <p:spPr>
          <a:xfrm>
            <a:off x="216569" y="1708727"/>
            <a:ext cx="5304468" cy="0"/>
          </a:xfrm>
          <a:prstGeom prst="line">
            <a:avLst/>
          </a:prstGeom>
          <a:ln>
            <a:solidFill>
              <a:srgbClr val="F6AA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10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xStyles>
    <p:titleStyle>
      <a:lvl1pPr algn="l" defTabSz="685800" rtl="0" eaLnBrk="1" latinLnBrk="0" hangingPunct="1"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osg-leerlingzaken@atlascollege.nl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5_F7DF8C39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OjCMCbIYPH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osg-absentie@atlascollege.n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osg-receptie@atlascollege.n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osg-leerlingzaken@atlascollege.nl" TargetMode="External"/><Relationship Id="rId4" Type="http://schemas.openxmlformats.org/officeDocument/2006/relationships/hyperlink" Target="mailto:osg-absentie@atlascollege.n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3A425-4918-54C4-37C4-7C41D992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8AA11-45D7-9F09-0474-53D3273F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2AC0AE-2739-6BD0-7354-D1454003B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9BC105-71A7-8BAD-8FA4-2E7FA1A3F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3D3B188-CD10-F1D5-E7F4-96AE16486E52}"/>
              </a:ext>
            </a:extLst>
          </p:cNvPr>
          <p:cNvSpPr txBox="1"/>
          <p:nvPr/>
        </p:nvSpPr>
        <p:spPr>
          <a:xfrm>
            <a:off x="941943" y="1749617"/>
            <a:ext cx="505674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700"/>
              <a:t>Welkom ouders van V2</a:t>
            </a:r>
          </a:p>
          <a:p>
            <a:endParaRPr lang="nl-NL" sz="1350"/>
          </a:p>
          <a:p>
            <a:endParaRPr lang="nl-NL" sz="1350"/>
          </a:p>
        </p:txBody>
      </p:sp>
      <p:pic>
        <p:nvPicPr>
          <p:cNvPr id="6" name="Afbeelding 3" descr="Afbeelding met buiten, gras, huis, gebouw&#10;&#10;Automatisch gegenereerde beschrijving">
            <a:extLst>
              <a:ext uri="{FF2B5EF4-FFF2-40B4-BE49-F238E27FC236}">
                <a16:creationId xmlns:a16="http://schemas.microsoft.com/office/drawing/2014/main" id="{C7BAFB5B-C1BE-CB3F-4D5E-0CA4657DC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31" y="2350866"/>
            <a:ext cx="4168943" cy="300142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97EA985E-E5E1-A387-2E7B-1EE50E7A90C3}"/>
              </a:ext>
            </a:extLst>
          </p:cNvPr>
          <p:cNvSpPr txBox="1"/>
          <p:nvPr/>
        </p:nvSpPr>
        <p:spPr>
          <a:xfrm>
            <a:off x="523361" y="5396912"/>
            <a:ext cx="4602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/>
              <a:t>Kloppen</a:t>
            </a:r>
            <a:r>
              <a:rPr lang="nl-NL">
                <a:ea typeface="+mn-lt"/>
                <a:cs typeface="+mn-lt"/>
              </a:rPr>
              <a:t> de gegevens van u en uw kind in Magister nog?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6850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43608" y="1556792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NL" sz="2400"/>
          </a:p>
          <a:p>
            <a:endParaRPr lang="nl-NL" sz="2400"/>
          </a:p>
          <a:p>
            <a:pPr marL="0" indent="0">
              <a:buNone/>
            </a:pPr>
            <a:endParaRPr lang="nl-NL" sz="2400">
              <a:cs typeface="Calibri"/>
            </a:endParaRPr>
          </a:p>
          <a:p>
            <a:endParaRPr lang="nl-NL" sz="2400"/>
          </a:p>
          <a:p>
            <a:pPr marL="0" indent="0">
              <a:buNone/>
            </a:pPr>
            <a:endParaRPr lang="nl-NL" sz="2400">
              <a:solidFill>
                <a:srgbClr val="0070C0"/>
              </a:solidFill>
              <a:cs typeface="Calibri"/>
            </a:endParaRPr>
          </a:p>
          <a:p>
            <a:endParaRPr lang="nl-NL" sz="240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nl-NL" sz="2400">
              <a:cs typeface="Calibri"/>
            </a:endParaRPr>
          </a:p>
          <a:p>
            <a:endParaRPr lang="nl-NL" sz="2400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pPr marL="0" indent="0">
              <a:buNone/>
            </a:pPr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83875" y="616595"/>
            <a:ext cx="8229600" cy="1143000"/>
          </a:xfrm>
        </p:spPr>
        <p:txBody>
          <a:bodyPr/>
          <a:lstStyle/>
          <a:p>
            <a:r>
              <a:rPr lang="nl-NL" b="1"/>
              <a:t>Intro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B92EBA38-9BD6-4C0E-ADCB-7D209134D0E7}"/>
              </a:ext>
            </a:extLst>
          </p:cNvPr>
          <p:cNvSpPr/>
          <p:nvPr/>
        </p:nvSpPr>
        <p:spPr>
          <a:xfrm>
            <a:off x="2593226" y="1995996"/>
            <a:ext cx="4263633" cy="3305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 Mentoren</a:t>
            </a:r>
          </a:p>
          <a:p>
            <a:pPr algn="ctr"/>
            <a:endParaRPr lang="nl-NL" sz="2400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V2A mw. S. Veldink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V2B mw. M. Klap &amp; Mw. R. Schavemaker</a:t>
            </a:r>
            <a:endParaRPr lang="nl-NL" sz="24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766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5390FBA9-A311-C535-4E1A-F1D3B327E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007"/>
            <a:ext cx="9204370" cy="510998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56" y="1052736"/>
            <a:ext cx="7182798" cy="918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8006" y="1112712"/>
            <a:ext cx="6831378" cy="482911"/>
          </a:xfrm>
        </p:spPr>
        <p:txBody>
          <a:bodyPr>
            <a:normAutofit fontScale="90000"/>
          </a:bodyPr>
          <a:lstStyle/>
          <a:p>
            <a:r>
              <a:rPr lang="nl-NL">
                <a:solidFill>
                  <a:schemeClr val="bg1"/>
                </a:solidFill>
              </a:rPr>
              <a:t>Rol mentor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249742" y="1970838"/>
            <a:ext cx="4752528" cy="117724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nl-NL" sz="1800">
              <a:cs typeface="Calibri"/>
            </a:endParaRPr>
          </a:p>
          <a:p>
            <a:endParaRPr lang="nl-NL" sz="1800"/>
          </a:p>
          <a:p>
            <a:endParaRPr lang="nl-NL" sz="1800">
              <a:cs typeface="Calibri"/>
            </a:endParaRPr>
          </a:p>
          <a:p>
            <a:endParaRPr lang="nl-NL" sz="1800">
              <a:solidFill>
                <a:srgbClr val="FFC000"/>
              </a:solidFill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589658A7-8E94-408F-B99A-BECC3817A443}"/>
              </a:ext>
            </a:extLst>
          </p:cNvPr>
          <p:cNvSpPr/>
          <p:nvPr/>
        </p:nvSpPr>
        <p:spPr>
          <a:xfrm>
            <a:off x="2245397" y="1832231"/>
            <a:ext cx="5570507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1500">
                <a:cs typeface="Calibri"/>
              </a:rPr>
              <a:t>Driehoek ouders – school - leerling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90A1CED3-77F2-4A0A-BD42-6967FF5B1390}"/>
              </a:ext>
            </a:extLst>
          </p:cNvPr>
          <p:cNvSpPr/>
          <p:nvPr/>
        </p:nvSpPr>
        <p:spPr>
          <a:xfrm>
            <a:off x="2210866" y="2690357"/>
            <a:ext cx="5570507" cy="4625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1500">
                <a:cs typeface="Calibri"/>
              </a:rPr>
              <a:t>Groepsvorming (creëren veilige leeromgeving)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6DD9F16E-0DA5-4FA0-AA9C-CD1675C0E4AA}"/>
              </a:ext>
            </a:extLst>
          </p:cNvPr>
          <p:cNvSpPr/>
          <p:nvPr/>
        </p:nvSpPr>
        <p:spPr>
          <a:xfrm>
            <a:off x="2255647" y="3400049"/>
            <a:ext cx="5570507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1500">
                <a:cs typeface="Calibri"/>
              </a:rPr>
              <a:t>Eerste aanspreekpunt algemene schoolzaken </a:t>
            </a:r>
            <a:br>
              <a:rPr lang="nl-NL" sz="1500">
                <a:cs typeface="Calibri"/>
              </a:rPr>
            </a:br>
            <a:r>
              <a:rPr lang="nl-NL" sz="1500">
                <a:cs typeface="Calibri"/>
              </a:rPr>
              <a:t>(eerste aanspreekpunt vakinhoudelijke zaken is de vakdocent)</a:t>
            </a:r>
          </a:p>
          <a:p>
            <a:pPr algn="ctr"/>
            <a:r>
              <a:rPr lang="nl-NL" sz="1500">
                <a:cs typeface="Calibri"/>
              </a:rPr>
              <a:t>BOOST-uren 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D0FC0515-5ABD-4A73-BD88-877918A0DA7F}"/>
              </a:ext>
            </a:extLst>
          </p:cNvPr>
          <p:cNvSpPr/>
          <p:nvPr/>
        </p:nvSpPr>
        <p:spPr>
          <a:xfrm>
            <a:off x="2245951" y="4242044"/>
            <a:ext cx="5570507" cy="7760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1500"/>
              <a:t>Bij hulpvraag: opstellen </a:t>
            </a:r>
            <a:r>
              <a:rPr lang="nl-NL" sz="1500" err="1"/>
              <a:t>leerlingplan</a:t>
            </a:r>
            <a:r>
              <a:rPr lang="nl-NL" sz="1500"/>
              <a:t>, evalueren, bijstellen, eventueel opschalen </a:t>
            </a:r>
            <a:r>
              <a:rPr lang="nl-NL" sz="1500">
                <a:cs typeface="Calibri"/>
              </a:rPr>
              <a:t>naar IOT wanneer nodig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5104014-CBF3-4F96-B913-CC63A288307E}"/>
              </a:ext>
            </a:extLst>
          </p:cNvPr>
          <p:cNvSpPr txBox="1"/>
          <p:nvPr/>
        </p:nvSpPr>
        <p:spPr>
          <a:xfrm>
            <a:off x="2347139" y="3257550"/>
            <a:ext cx="492021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 sz="1350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AE9B84B-DAC4-4CDD-840B-EC3DB0EDDB8C}"/>
              </a:ext>
            </a:extLst>
          </p:cNvPr>
          <p:cNvSpPr/>
          <p:nvPr/>
        </p:nvSpPr>
        <p:spPr>
          <a:xfrm>
            <a:off x="2247673" y="5175018"/>
            <a:ext cx="5570507" cy="5312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1350" b="1" i="1">
                <a:ea typeface="+mn-lt"/>
                <a:cs typeface="+mn-lt"/>
              </a:rPr>
              <a:t>MOL-gesprekken :</a:t>
            </a:r>
            <a:r>
              <a:rPr lang="nl-NL" sz="1350">
                <a:ea typeface="+mn-lt"/>
                <a:cs typeface="+mn-lt"/>
              </a:rPr>
              <a:t> </a:t>
            </a:r>
            <a:endParaRPr lang="en-US" sz="1350">
              <a:ea typeface="+mn-lt"/>
              <a:cs typeface="+mn-lt"/>
            </a:endParaRPr>
          </a:p>
          <a:p>
            <a:pPr algn="ctr"/>
            <a:r>
              <a:rPr lang="nl-NL" sz="1500">
                <a:solidFill>
                  <a:schemeClr val="bg2"/>
                </a:solidFill>
                <a:ea typeface="+mn-lt"/>
                <a:cs typeface="+mn-lt"/>
              </a:rPr>
              <a:t> in november/december</a:t>
            </a:r>
          </a:p>
        </p:txBody>
      </p:sp>
    </p:spTree>
    <p:extLst>
      <p:ext uri="{BB962C8B-B14F-4D97-AF65-F5344CB8AC3E}">
        <p14:creationId xmlns:p14="http://schemas.microsoft.com/office/powerpoint/2010/main" val="3447592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296EF4E-1AFF-1F6A-1786-49F5BBACC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348" y="1839074"/>
            <a:ext cx="4895245" cy="2609636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NL" sz="180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E99CA63-57E1-2747-EA09-923AA24B9461}"/>
              </a:ext>
            </a:extLst>
          </p:cNvPr>
          <p:cNvSpPr txBox="1"/>
          <p:nvPr/>
        </p:nvSpPr>
        <p:spPr>
          <a:xfrm>
            <a:off x="1253447" y="0"/>
            <a:ext cx="59155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Leerlingcoördinatoren</a:t>
            </a:r>
            <a:endParaRPr kumimoji="0" lang="nl-NL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F764B077-06F3-695E-A849-0BE5E50E45F5}"/>
              </a:ext>
            </a:extLst>
          </p:cNvPr>
          <p:cNvSpPr/>
          <p:nvPr/>
        </p:nvSpPr>
        <p:spPr>
          <a:xfrm>
            <a:off x="699920" y="1390824"/>
            <a:ext cx="7032944" cy="896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2000">
                <a:latin typeface="Aptos" panose="020B0004020202020204" pitchFamily="34" charset="0"/>
              </a:rPr>
              <a:t>Een brugfunctie tussen leerlingen, ouders, mentor en afdelingsleider</a:t>
            </a: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3449214E-3D0B-F3E6-0707-664ACB3AE53A}"/>
              </a:ext>
            </a:extLst>
          </p:cNvPr>
          <p:cNvSpPr/>
          <p:nvPr/>
        </p:nvSpPr>
        <p:spPr>
          <a:xfrm>
            <a:off x="689568" y="2477819"/>
            <a:ext cx="7043296" cy="689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2000">
                <a:latin typeface="Aptos" panose="020B0004020202020204" pitchFamily="34" charset="0"/>
              </a:rPr>
              <a:t>Verlof aanvragen van leerlingen. 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2F560D7A-9BC4-5DF3-364D-A40C0B0D5EF1}"/>
              </a:ext>
            </a:extLst>
          </p:cNvPr>
          <p:cNvSpPr/>
          <p:nvPr/>
        </p:nvSpPr>
        <p:spPr>
          <a:xfrm>
            <a:off x="689567" y="3341309"/>
            <a:ext cx="7043295" cy="689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solidFill>
                  <a:schemeClr val="bg1"/>
                </a:solidFill>
                <a:latin typeface="Aptos" panose="020B0004020202020204" pitchFamily="34" charset="0"/>
                <a:ea typeface="+mn-lt"/>
                <a:cs typeface="+mn-lt"/>
              </a:rPr>
              <a:t> </a:t>
            </a:r>
            <a:r>
              <a:rPr lang="nl-NL" sz="2000">
                <a:latin typeface="Aptos" panose="020B0004020202020204" pitchFamily="34" charset="0"/>
              </a:rPr>
              <a:t>i.s.m. mentor, monitoren van leerlingen.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14C7E166-FABE-A0B4-4300-0FED5E31D9BD}"/>
              </a:ext>
            </a:extLst>
          </p:cNvPr>
          <p:cNvSpPr/>
          <p:nvPr/>
        </p:nvSpPr>
        <p:spPr>
          <a:xfrm>
            <a:off x="689567" y="4204799"/>
            <a:ext cx="7043295" cy="896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2000">
                <a:latin typeface="Aptos" panose="020B0004020202020204" pitchFamily="34" charset="0"/>
              </a:rPr>
              <a:t>Het aannemen en verwerken van alle leerling-gerelateerde zaken die voorbij komen.</a:t>
            </a:r>
            <a:endParaRPr lang="en-NL" sz="2000">
              <a:latin typeface="Aptos" panose="020B0004020202020204" pitchFamily="34" charset="0"/>
            </a:endParaRP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F518FCF0-8269-2238-A9E5-267207BE7FEC}"/>
              </a:ext>
            </a:extLst>
          </p:cNvPr>
          <p:cNvSpPr/>
          <p:nvPr/>
        </p:nvSpPr>
        <p:spPr>
          <a:xfrm>
            <a:off x="673347" y="5258784"/>
            <a:ext cx="7043295" cy="1231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2000">
                <a:latin typeface="Aptos" panose="020B0004020202020204" pitchFamily="34" charset="0"/>
              </a:rPr>
              <a:t>De mentor blijft het eerste aanspreekpunt, daarna komen de leerlingencoördinatoren in beeld.</a:t>
            </a:r>
          </a:p>
          <a:p>
            <a:r>
              <a:rPr lang="nl-NL" sz="2000">
                <a:latin typeface="Aptos" panose="020B0004020202020204" pitchFamily="34" charset="0"/>
                <a:hlinkClick r:id="rId2"/>
              </a:rPr>
              <a:t>osg-leerlingzaken@atlascollege.nl</a:t>
            </a:r>
            <a:endParaRPr lang="nl-NL" sz="200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5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29E45B7D-25B1-8498-D291-A288A2A8D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007"/>
            <a:ext cx="9204370" cy="5109985"/>
          </a:xfrm>
          <a:prstGeom prst="rect">
            <a:avLst/>
          </a:prstGeom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9466" y="1916906"/>
            <a:ext cx="6172200" cy="857250"/>
          </a:xfrm>
        </p:spPr>
        <p:txBody>
          <a:bodyPr/>
          <a:lstStyle/>
          <a:p>
            <a:pPr eaLnBrk="1" hangingPunct="1"/>
            <a:r>
              <a:rPr lang="nl-NL" altLang="nl-NL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925706" y="2078851"/>
            <a:ext cx="5840406" cy="3264694"/>
          </a:xfrm>
        </p:spPr>
        <p:txBody>
          <a:bodyPr vert="horz" lIns="68580" tIns="34290" rIns="68580" bIns="34290" rtlCol="0" anchor="t">
            <a:normAutofit/>
          </a:bodyPr>
          <a:lstStyle/>
          <a:p>
            <a:pPr>
              <a:defRPr/>
            </a:pPr>
            <a:endParaRPr lang="nl-NL" altLang="nl-NL" sz="1800"/>
          </a:p>
          <a:p>
            <a:pPr>
              <a:defRPr/>
            </a:pPr>
            <a:endParaRPr lang="nl-NL" altLang="nl-NL" sz="1800"/>
          </a:p>
          <a:p>
            <a:pPr>
              <a:defRPr/>
            </a:pPr>
            <a:endParaRPr lang="nl-NL" altLang="nl-NL" sz="1800"/>
          </a:p>
          <a:p>
            <a:pPr>
              <a:defRPr/>
            </a:pPr>
            <a:endParaRPr lang="nl-NL" altLang="nl-NL" sz="1800"/>
          </a:p>
          <a:p>
            <a:pPr>
              <a:defRPr/>
            </a:pPr>
            <a:endParaRPr lang="nl-NL" altLang="nl-NL" sz="1800"/>
          </a:p>
          <a:p>
            <a:pPr>
              <a:defRPr/>
            </a:pPr>
            <a:endParaRPr lang="nl-NL" altLang="nl-NL" sz="1800">
              <a:cs typeface="Calibri"/>
            </a:endParaRPr>
          </a:p>
          <a:p>
            <a:pPr>
              <a:defRPr/>
            </a:pPr>
            <a:endParaRPr lang="nl-NL" altLang="nl-NL" sz="1800"/>
          </a:p>
          <a:p>
            <a:pPr marL="0" indent="0">
              <a:buNone/>
              <a:defRPr/>
            </a:pPr>
            <a:endParaRPr lang="nl-NL" altLang="nl-NL" sz="1800">
              <a:cs typeface="Calibri"/>
            </a:endParaRPr>
          </a:p>
          <a:p>
            <a:pPr marL="52388" indent="0">
              <a:buNone/>
              <a:defRPr/>
            </a:pPr>
            <a:endParaRPr lang="nl-NL" altLang="nl-NL" sz="1800"/>
          </a:p>
          <a:p>
            <a:pPr marL="0" indent="0">
              <a:buNone/>
              <a:defRPr/>
            </a:pPr>
            <a:endParaRPr lang="nl-NL" altLang="nl-NL" sz="1800">
              <a:cs typeface="Calibri"/>
            </a:endParaRPr>
          </a:p>
          <a:p>
            <a:pPr eaLnBrk="1" hangingPunct="1">
              <a:defRPr/>
            </a:pPr>
            <a:endParaRPr lang="nl-NL" altLang="nl-NL" sz="1800"/>
          </a:p>
          <a:p>
            <a:pPr marL="0" indent="0">
              <a:buNone/>
              <a:defRPr/>
            </a:pPr>
            <a:endParaRPr lang="nl-NL" altLang="nl-NL" sz="1800">
              <a:cs typeface="Calibri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01" y="1205005"/>
            <a:ext cx="7182798" cy="692498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2162686" y="1197020"/>
            <a:ext cx="4968552" cy="69249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nl-NL" sz="4050">
                <a:solidFill>
                  <a:schemeClr val="bg1"/>
                </a:solidFill>
              </a:rPr>
              <a:t>           Mijn OSG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4D19F18B-1151-4BC6-AE35-D0E595D2BF96}"/>
              </a:ext>
            </a:extLst>
          </p:cNvPr>
          <p:cNvSpPr/>
          <p:nvPr/>
        </p:nvSpPr>
        <p:spPr>
          <a:xfrm>
            <a:off x="1541743" y="2154794"/>
            <a:ext cx="6535026" cy="513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2000">
                <a:cs typeface="Calibri"/>
              </a:rPr>
              <a:t>Alle praktische informatie op de website: 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98F6F0-5778-4A3F-8CF7-2ADB897BDD9A}"/>
              </a:ext>
            </a:extLst>
          </p:cNvPr>
          <p:cNvSpPr/>
          <p:nvPr/>
        </p:nvSpPr>
        <p:spPr>
          <a:xfrm>
            <a:off x="1539586" y="2722170"/>
            <a:ext cx="6535026" cy="5599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2000">
                <a:cs typeface="Calibri"/>
              </a:rPr>
              <a:t>Ziek, verlof, regels etc. 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568E44F0-B2AA-46E5-BFD3-43C9D16CDB74}"/>
              </a:ext>
            </a:extLst>
          </p:cNvPr>
          <p:cNvSpPr/>
          <p:nvPr/>
        </p:nvSpPr>
        <p:spPr>
          <a:xfrm>
            <a:off x="1539587" y="3335703"/>
            <a:ext cx="6535026" cy="677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2000">
                <a:cs typeface="Calibri"/>
              </a:rPr>
              <a:t>Snelkoppelingen naar belangrijke programma's als Outlook, Zermelo, Magister, Teams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A0B9FB99-86F0-4B52-BD5C-3338FCCAACDB}"/>
              </a:ext>
            </a:extLst>
          </p:cNvPr>
          <p:cNvSpPr/>
          <p:nvPr/>
        </p:nvSpPr>
        <p:spPr>
          <a:xfrm>
            <a:off x="1549606" y="4079459"/>
            <a:ext cx="6535026" cy="1330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2000">
                <a:cs typeface="Calibri"/>
              </a:rPr>
              <a:t>Communicatie: </a:t>
            </a:r>
          </a:p>
          <a:p>
            <a:pPr marL="285750" indent="-285750" algn="ctr">
              <a:buFontTx/>
              <a:buChar char="-"/>
            </a:pPr>
            <a:r>
              <a:rPr lang="nl-NL" sz="2000">
                <a:cs typeface="Calibri"/>
              </a:rPr>
              <a:t>Teams</a:t>
            </a:r>
          </a:p>
          <a:p>
            <a:pPr marL="285750" indent="-285750" algn="ctr">
              <a:buFontTx/>
              <a:buChar char="-"/>
            </a:pPr>
            <a:r>
              <a:rPr lang="nl-NL" sz="2000">
                <a:cs typeface="Calibri"/>
              </a:rPr>
              <a:t>Magister</a:t>
            </a:r>
          </a:p>
          <a:p>
            <a:pPr algn="ctr"/>
            <a:r>
              <a:rPr lang="nl-NL" sz="2000">
                <a:cs typeface="Calibri"/>
              </a:rPr>
              <a:t>- Outlook: mails vanuit administratie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3B51ADC5-4BCC-799B-032A-04FFF64D968D}"/>
              </a:ext>
            </a:extLst>
          </p:cNvPr>
          <p:cNvSpPr/>
          <p:nvPr/>
        </p:nvSpPr>
        <p:spPr>
          <a:xfrm>
            <a:off x="1549606" y="5600836"/>
            <a:ext cx="6613793" cy="5673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nl-NL" sz="2000">
                <a:cs typeface="Calibri"/>
              </a:rPr>
              <a:t>OSG-leerlingzaken@atlascollege.nl</a:t>
            </a:r>
          </a:p>
        </p:txBody>
      </p:sp>
    </p:spTree>
    <p:extLst>
      <p:ext uri="{BB962C8B-B14F-4D97-AF65-F5344CB8AC3E}">
        <p14:creationId xmlns:p14="http://schemas.microsoft.com/office/powerpoint/2010/main" val="3718150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4E447-B08F-D685-6664-10939685A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09FF4F-320A-7008-E25A-901B6DB9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F241D7-52FB-1E7B-A837-FD16C395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801701-5203-998C-6519-00C67F811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77CCC1C-6180-6260-E453-A75D3AB877DE}"/>
              </a:ext>
            </a:extLst>
          </p:cNvPr>
          <p:cNvSpPr txBox="1"/>
          <p:nvPr/>
        </p:nvSpPr>
        <p:spPr>
          <a:xfrm>
            <a:off x="900630" y="1559576"/>
            <a:ext cx="619698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700"/>
              <a:t>Belangrijke zaken om te benoemen:</a:t>
            </a:r>
          </a:p>
          <a:p>
            <a:endParaRPr lang="nl-NL" sz="2700"/>
          </a:p>
          <a:p>
            <a:pPr marL="257175" indent="-257175">
              <a:buFontTx/>
              <a:buChar char="-"/>
            </a:pPr>
            <a:r>
              <a:rPr lang="nl-NL" sz="1800"/>
              <a:t>Telefoon thuis of in de kluis. </a:t>
            </a:r>
          </a:p>
          <a:p>
            <a:pPr marL="257175" indent="-257175">
              <a:buFontTx/>
              <a:buChar char="-"/>
            </a:pPr>
            <a:r>
              <a:rPr lang="nl-NL" sz="1800"/>
              <a:t>Altijd leesboek mee, niet alleen bij gepland </a:t>
            </a:r>
            <a:r>
              <a:rPr lang="nl-NL" err="1"/>
              <a:t>lees-uur</a:t>
            </a:r>
            <a:r>
              <a:rPr lang="nl-NL" sz="1800"/>
              <a:t>.</a:t>
            </a:r>
          </a:p>
          <a:p>
            <a:pPr marL="257175" indent="-257175">
              <a:buFontTx/>
              <a:buChar char="-"/>
            </a:pPr>
            <a:r>
              <a:rPr lang="nl-NL" sz="1800"/>
              <a:t>Als er iets is graag contact opnemen.</a:t>
            </a:r>
          </a:p>
          <a:p>
            <a:endParaRPr lang="nl-NL" sz="1800"/>
          </a:p>
          <a:p>
            <a:pPr marL="257175" indent="-257175">
              <a:buFontTx/>
              <a:buChar char="-"/>
            </a:pPr>
            <a:r>
              <a:rPr lang="nl-NL" sz="1800"/>
              <a:t>Wijzigingen verzuim; zie volgende dia met filmpje Magister app.</a:t>
            </a:r>
          </a:p>
          <a:p>
            <a:endParaRPr lang="nl-NL" sz="1800"/>
          </a:p>
          <a:p>
            <a:pPr marL="257175" indent="-257175">
              <a:buFontTx/>
              <a:buChar char="-"/>
            </a:pPr>
            <a:endParaRPr lang="nl-NL" sz="18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0255A2C-6203-C59A-729F-691E56876FBE}"/>
              </a:ext>
            </a:extLst>
          </p:cNvPr>
          <p:cNvSpPr txBox="1"/>
          <p:nvPr/>
        </p:nvSpPr>
        <p:spPr>
          <a:xfrm>
            <a:off x="2299939" y="3244334"/>
            <a:ext cx="4599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232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165" y="1610916"/>
            <a:ext cx="6172200" cy="857250"/>
          </a:xfrm>
        </p:spPr>
        <p:txBody>
          <a:bodyPr/>
          <a:lstStyle/>
          <a:p>
            <a:pPr algn="l"/>
            <a:r>
              <a:rPr lang="nl-NL" b="1">
                <a:cs typeface="Calibri"/>
              </a:rPr>
              <a:t>Rekenen en Taal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16914" y="2829498"/>
            <a:ext cx="4287843" cy="3120674"/>
          </a:xfrm>
        </p:spPr>
        <p:txBody>
          <a:bodyPr vert="horz" lIns="68580" tIns="34290" rIns="68580" bIns="34290" rtlCol="0" anchor="t">
            <a:normAutofit/>
          </a:bodyPr>
          <a:lstStyle/>
          <a:p>
            <a:r>
              <a:rPr lang="nl-NL"/>
              <a:t>JIJ-toets wordt binnenkort afgenomen (OSG week, zowel rekenen als taal )</a:t>
            </a:r>
          </a:p>
          <a:p>
            <a:r>
              <a:rPr lang="nl-NL">
                <a:ea typeface="Calibri"/>
                <a:cs typeface="Calibri"/>
              </a:rPr>
              <a:t>Bij onvoldoende score hebben leerlingen periode 2/3 of 4 een BOOST uur (8e of 9e) extra rekenen</a:t>
            </a:r>
            <a:endParaRPr lang="nl-NL"/>
          </a:p>
          <a:p>
            <a:r>
              <a:rPr lang="nl-NL"/>
              <a:t>Monitoring door reken- en taaldocenten</a:t>
            </a:r>
            <a:endParaRPr lang="nl-NL">
              <a:cs typeface="Calibri"/>
            </a:endParaRPr>
          </a:p>
          <a:p>
            <a:pPr marL="0" indent="0">
              <a:buNone/>
            </a:pPr>
            <a:endParaRPr lang="nl-NL">
              <a:ea typeface="Calibri"/>
              <a:cs typeface="Calibri"/>
            </a:endParaRPr>
          </a:p>
          <a:p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86227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28CBD-2359-D1B6-3CA7-BB0769CF5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568" y="-59964"/>
            <a:ext cx="5198539" cy="1660163"/>
          </a:xfrm>
        </p:spPr>
        <p:txBody>
          <a:bodyPr>
            <a:normAutofit/>
          </a:bodyPr>
          <a:lstStyle/>
          <a:p>
            <a:pPr algn="ctr"/>
            <a:r>
              <a:rPr lang="nl-NL" sz="4400">
                <a:cs typeface="Calibri"/>
              </a:rPr>
              <a:t>Krachtige Klas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DD757D-D19D-C97D-951E-AE9DB6C2A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918607"/>
            <a:ext cx="6400800" cy="38766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>
                <a:cs typeface="Calibri"/>
              </a:rPr>
              <a:t>Echt kennismaken</a:t>
            </a:r>
          </a:p>
          <a:p>
            <a:pPr algn="l"/>
            <a:r>
              <a:rPr lang="nl-NL">
                <a:cs typeface="Calibri"/>
              </a:rPr>
              <a:t>Samen (durven) werken</a:t>
            </a:r>
          </a:p>
          <a:p>
            <a:pPr algn="l"/>
            <a:r>
              <a:rPr lang="nl-NL">
                <a:cs typeface="Calibri"/>
              </a:rPr>
              <a:t>Veiligheid</a:t>
            </a:r>
          </a:p>
          <a:p>
            <a:pPr algn="l"/>
            <a:r>
              <a:rPr lang="nl-NL">
                <a:cs typeface="Calibri"/>
              </a:rPr>
              <a:t>Positieve groepsvorming</a:t>
            </a:r>
          </a:p>
          <a:p>
            <a:pPr algn="l"/>
            <a:r>
              <a:rPr lang="nl-NL">
                <a:cs typeface="Calibri"/>
              </a:rPr>
              <a:t>Wederzijdse afhankelijkheid</a:t>
            </a:r>
          </a:p>
          <a:p>
            <a:pPr algn="l"/>
            <a:r>
              <a:rPr lang="nl-NL">
                <a:cs typeface="Calibri"/>
              </a:rPr>
              <a:t>Faalangstreductie</a:t>
            </a:r>
          </a:p>
          <a:p>
            <a:pPr algn="l"/>
            <a:r>
              <a:rPr lang="nl-NL">
                <a:cs typeface="Calibri"/>
              </a:rPr>
              <a:t>OSG weken</a:t>
            </a:r>
          </a:p>
          <a:p>
            <a:pPr algn="l"/>
            <a:endParaRPr lang="nl-NL">
              <a:cs typeface="Calibri"/>
            </a:endParaRPr>
          </a:p>
          <a:p>
            <a:pPr algn="l"/>
            <a:endParaRPr lang="nl-NL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038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A6610-610F-FD8C-44F8-F73C7C94E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12873-F87D-6F8B-2B7E-ED1B89EE5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9FABE8-B30F-326B-02F4-9DC74095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8C7FCD-06DB-8816-7F4D-6BCE6752B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370" y="890766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F7FEF3C-38C0-91EC-5A7B-BED0DCC8023E}"/>
              </a:ext>
            </a:extLst>
          </p:cNvPr>
          <p:cNvSpPr txBox="1"/>
          <p:nvPr/>
        </p:nvSpPr>
        <p:spPr>
          <a:xfrm>
            <a:off x="694063" y="1460424"/>
            <a:ext cx="6196988" cy="51937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700"/>
              <a:t>Verzuim</a:t>
            </a:r>
          </a:p>
          <a:p>
            <a:r>
              <a:rPr lang="nl-NL" sz="1800"/>
              <a:t>Wij willen graag weten waar onze leerlingen zijn.</a:t>
            </a:r>
          </a:p>
          <a:p>
            <a:endParaRPr lang="nl-NL" sz="1800"/>
          </a:p>
          <a:p>
            <a:r>
              <a:rPr lang="nl-NL" sz="1800"/>
              <a:t>Ziekmelden kunt u aan ons melden via Magister. Graag voor </a:t>
            </a:r>
            <a:r>
              <a:rPr lang="nl-NL"/>
              <a:t>8:30</a:t>
            </a:r>
            <a:r>
              <a:rPr lang="nl-NL" sz="1800"/>
              <a:t> uur op de eerste dag dat uw kind ziek is. Het is ook de bedoeling dat u uw kind weer beter meldt. </a:t>
            </a:r>
          </a:p>
          <a:p>
            <a:r>
              <a:rPr lang="nl-NL" sz="1800"/>
              <a:t>Vanaf het schooljaar 2025-2026 is het mogelijk voor ouders/verzorgers om hun kind ziek, absent en beter te melden via de </a:t>
            </a:r>
            <a:r>
              <a:rPr lang="nl-NL"/>
              <a:t>Magister-app</a:t>
            </a:r>
            <a:r>
              <a:rPr lang="nl-NL" sz="1800"/>
              <a:t>.</a:t>
            </a:r>
          </a:p>
          <a:p>
            <a:endParaRPr lang="nl-NL" sz="1800"/>
          </a:p>
          <a:p>
            <a:r>
              <a:rPr lang="nl-NL" sz="1800"/>
              <a:t>Informatie ook in de nieuwsbrief van afgelopen week.</a:t>
            </a:r>
          </a:p>
          <a:p>
            <a:endParaRPr lang="nl-NL" sz="1800"/>
          </a:p>
          <a:p>
            <a:r>
              <a:rPr lang="nl-NL" sz="1800"/>
              <a:t>In dit filmpje wordt uitgelegd hoe het ziekmelden via de magister app werkt: </a:t>
            </a:r>
            <a:r>
              <a:rPr lang="nl-NL" sz="1800">
                <a:hlinkClick r:id="rId4"/>
              </a:rPr>
              <a:t>https://www.youtube.com/watch?v=OjCMCbIYPHA</a:t>
            </a:r>
            <a:endParaRPr lang="nl-NL" sz="1800"/>
          </a:p>
          <a:p>
            <a:endParaRPr lang="nl-NL" sz="1800"/>
          </a:p>
          <a:p>
            <a:pPr marL="257175" indent="-257175">
              <a:buFontTx/>
              <a:buChar char="-"/>
            </a:pPr>
            <a:endParaRPr lang="nl-NL" sz="1800"/>
          </a:p>
          <a:p>
            <a:pPr marL="257175" indent="-257175">
              <a:buFontTx/>
              <a:buChar char="-"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76899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20F3C2CD-E0E4-CD45-5A41-DE05134F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007"/>
            <a:ext cx="9204370" cy="5109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0A70ED-149A-7C11-BD6D-226D87100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16262"/>
            <a:ext cx="8229600" cy="1143000"/>
          </a:xfrm>
        </p:spPr>
        <p:txBody>
          <a:bodyPr/>
          <a:lstStyle/>
          <a:p>
            <a:r>
              <a:rPr lang="nl-NL">
                <a:solidFill>
                  <a:schemeClr val="bg1"/>
                </a:solidFill>
              </a:rPr>
              <a:t>Verzuim</a:t>
            </a:r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48172A-DD2E-03A1-4696-1966EDD06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859" y="1417638"/>
            <a:ext cx="7570922" cy="516572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800"/>
          </a:p>
          <a:p>
            <a:pPr marL="0" indent="0">
              <a:buNone/>
            </a:pPr>
            <a:r>
              <a:rPr lang="nl-NL" sz="1800"/>
              <a:t>			   </a:t>
            </a:r>
            <a:r>
              <a:rPr lang="nl-NL" sz="1800">
                <a:sym typeface="Wingdings" panose="05000000000000000000" pitchFamily="2" charset="2"/>
              </a:rPr>
              <a:t></a:t>
            </a: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1800">
                <a:sym typeface="Wingdings" panose="05000000000000000000" pitchFamily="2" charset="2"/>
              </a:rPr>
              <a:t>		               	        </a:t>
            </a: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1800"/>
          </a:p>
          <a:p>
            <a:pPr marL="0" indent="0">
              <a:buNone/>
            </a:pPr>
            <a:endParaRPr lang="nl-NL" sz="1800"/>
          </a:p>
          <a:p>
            <a:pPr marL="0" indent="0" algn="ctr">
              <a:buNone/>
            </a:pPr>
            <a:r>
              <a:rPr lang="nl-NL" sz="1800"/>
              <a:t>Spijbeluren worden dubbel ingehaald.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7BD7A26-2E9B-9350-AD01-69D55FC9E44C}"/>
              </a:ext>
            </a:extLst>
          </p:cNvPr>
          <p:cNvSpPr txBox="1"/>
          <p:nvPr/>
        </p:nvSpPr>
        <p:spPr>
          <a:xfrm>
            <a:off x="1392268" y="1275236"/>
            <a:ext cx="2177512" cy="1200329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Vóór 8:30 ziek gemeld door ouder(s)/verzorger(s) via Magister. 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1D34621-DE90-C101-2B89-D5BE92DC212D}"/>
              </a:ext>
            </a:extLst>
          </p:cNvPr>
          <p:cNvSpPr txBox="1"/>
          <p:nvPr/>
        </p:nvSpPr>
        <p:spPr>
          <a:xfrm>
            <a:off x="5363708" y="1566785"/>
            <a:ext cx="2478433" cy="36933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Beter melden na herstel.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C0E509F-13FD-B4A6-0537-096F462E67DD}"/>
              </a:ext>
            </a:extLst>
          </p:cNvPr>
          <p:cNvSpPr txBox="1"/>
          <p:nvPr/>
        </p:nvSpPr>
        <p:spPr>
          <a:xfrm>
            <a:off x="1392268" y="2884780"/>
            <a:ext cx="6610026" cy="646331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Verzuim om andere redenen vooraf in de Magister-app</a:t>
            </a:r>
          </a:p>
          <a:p>
            <a:r>
              <a:rPr lang="nl-NL"/>
              <a:t>Bij vragen: </a:t>
            </a:r>
            <a:r>
              <a:rPr lang="nl-NL">
                <a:hlinkClick r:id="rId4"/>
              </a:rPr>
              <a:t>osg-absentie@atlascollege.nl</a:t>
            </a:r>
            <a:r>
              <a:rPr lang="nl-NL"/>
              <a:t> 		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D7F5368-3989-47A9-CB58-7D3232925E68}"/>
              </a:ext>
            </a:extLst>
          </p:cNvPr>
          <p:cNvSpPr txBox="1"/>
          <p:nvPr/>
        </p:nvSpPr>
        <p:spPr>
          <a:xfrm>
            <a:off x="1392268" y="4316493"/>
            <a:ext cx="2940801" cy="646331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Afwezig zonder melding. Ouders ontvangen mail.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002BB25-DFDD-B656-C887-BEEE50F7DB08}"/>
              </a:ext>
            </a:extLst>
          </p:cNvPr>
          <p:cNvSpPr txBox="1"/>
          <p:nvPr/>
        </p:nvSpPr>
        <p:spPr>
          <a:xfrm>
            <a:off x="5363708" y="4022011"/>
            <a:ext cx="2478434" cy="1477328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Reden van verzuim moet doorgegeven worden. </a:t>
            </a:r>
          </a:p>
          <a:p>
            <a:r>
              <a:rPr lang="nl-NL"/>
              <a:t>Bij uitblijven van reden wordt dit spijbelen.</a:t>
            </a:r>
          </a:p>
        </p:txBody>
      </p:sp>
    </p:spTree>
    <p:extLst>
      <p:ext uri="{BB962C8B-B14F-4D97-AF65-F5344CB8AC3E}">
        <p14:creationId xmlns:p14="http://schemas.microsoft.com/office/powerpoint/2010/main" val="38514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D63C202F-15EC-E129-00D0-177A581CB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4007"/>
            <a:ext cx="9204370" cy="51099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9E0DFB-5F5F-44A1-F92D-0A504BC79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9473"/>
            <a:ext cx="8229600" cy="740501"/>
          </a:xfrm>
        </p:spPr>
        <p:txBody>
          <a:bodyPr>
            <a:normAutofit fontScale="90000"/>
          </a:bodyPr>
          <a:lstStyle/>
          <a:p>
            <a:r>
              <a:rPr lang="nl-NL">
                <a:solidFill>
                  <a:schemeClr val="bg1"/>
                </a:solidFill>
              </a:rPr>
              <a:t>Handelingen te laat komen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17ECF5-1660-D366-506E-21916FBF7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634" y="1600200"/>
            <a:ext cx="762516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>
                <a:sym typeface="Wingdings" panose="05000000000000000000" pitchFamily="2" charset="2"/>
              </a:rPr>
              <a:t>			</a:t>
            </a:r>
          </a:p>
          <a:p>
            <a:pPr marL="0" indent="0">
              <a:buNone/>
            </a:pPr>
            <a:r>
              <a:rPr lang="nl-NL" sz="2400">
                <a:sym typeface="Wingdings" panose="05000000000000000000" pitchFamily="2" charset="2"/>
              </a:rPr>
              <a:t>			</a:t>
            </a:r>
          </a:p>
          <a:p>
            <a:pPr marL="0" indent="0">
              <a:buNone/>
            </a:pPr>
            <a:r>
              <a:rPr lang="nl-NL" sz="2400">
                <a:sym typeface="Wingdings" panose="05000000000000000000" pitchFamily="2" charset="2"/>
              </a:rPr>
              <a:t>			 </a:t>
            </a:r>
          </a:p>
          <a:p>
            <a:pPr marL="0" indent="0">
              <a:buNone/>
            </a:pPr>
            <a:endParaRPr lang="nl-NL" sz="240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400">
                <a:sym typeface="Wingdings" panose="05000000000000000000" pitchFamily="2" charset="2"/>
              </a:rPr>
              <a:t>Volgende dag om 8 uur melden.</a:t>
            </a:r>
          </a:p>
          <a:p>
            <a:pPr marL="0" indent="0">
              <a:buNone/>
            </a:pPr>
            <a:endParaRPr lang="nl-NL" sz="240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l-NL" sz="240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400">
                <a:sym typeface="Wingdings" panose="05000000000000000000" pitchFamily="2" charset="2"/>
              </a:rPr>
              <a:t>			</a:t>
            </a:r>
          </a:p>
          <a:p>
            <a:pPr marL="0" indent="0">
              <a:buNone/>
            </a:pPr>
            <a:endParaRPr lang="nl-NL" sz="2400">
              <a:sym typeface="Wingdings" panose="05000000000000000000" pitchFamily="2" charset="2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BCFAB58-6D42-3108-D4CA-5276057768BC}"/>
              </a:ext>
            </a:extLst>
          </p:cNvPr>
          <p:cNvSpPr txBox="1"/>
          <p:nvPr/>
        </p:nvSpPr>
        <p:spPr>
          <a:xfrm>
            <a:off x="1224366" y="1600200"/>
            <a:ext cx="2177512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nl-NL"/>
              <a:t>1</a:t>
            </a:r>
            <a:r>
              <a:rPr lang="nl-NL" baseline="30000"/>
              <a:t>e</a:t>
            </a:r>
            <a:r>
              <a:rPr lang="nl-NL"/>
              <a:t> uur te laat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038EDB1-5496-2C02-4679-CB50490E1D75}"/>
              </a:ext>
            </a:extLst>
          </p:cNvPr>
          <p:cNvSpPr txBox="1"/>
          <p:nvPr/>
        </p:nvSpPr>
        <p:spPr>
          <a:xfrm>
            <a:off x="4723111" y="1600200"/>
            <a:ext cx="2177512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nl-NL">
                <a:sym typeface="Wingdings" panose="05000000000000000000" pitchFamily="2" charset="2"/>
              </a:rPr>
              <a:t>Melden bij receptie</a:t>
            </a:r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04FA8B1-3D96-5B7B-D5B5-3B60ABF43C8E}"/>
              </a:ext>
            </a:extLst>
          </p:cNvPr>
          <p:cNvSpPr txBox="1"/>
          <p:nvPr/>
        </p:nvSpPr>
        <p:spPr>
          <a:xfrm>
            <a:off x="1224366" y="2152094"/>
            <a:ext cx="2260170" cy="92333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NL">
                <a:sym typeface="Wingdings" panose="05000000000000000000" pitchFamily="2" charset="2"/>
              </a:rPr>
              <a:t>Elk ander uur minder dan een kwartier te laat</a:t>
            </a:r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2B3269A-78C6-7D04-1521-86E616F985DD}"/>
              </a:ext>
            </a:extLst>
          </p:cNvPr>
          <p:cNvSpPr txBox="1"/>
          <p:nvPr/>
        </p:nvSpPr>
        <p:spPr>
          <a:xfrm>
            <a:off x="4723111" y="2429093"/>
            <a:ext cx="2177512" cy="36933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NL">
                <a:sym typeface="Wingdings" panose="05000000000000000000" pitchFamily="2" charset="2"/>
              </a:rPr>
              <a:t>Melden bij docent </a:t>
            </a:r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CB60EE-7F30-EF97-E7A0-BF3AFC603EBF}"/>
              </a:ext>
            </a:extLst>
          </p:cNvPr>
          <p:cNvSpPr txBox="1"/>
          <p:nvPr/>
        </p:nvSpPr>
        <p:spPr>
          <a:xfrm>
            <a:off x="4681782" y="4326884"/>
            <a:ext cx="2260170" cy="14773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>
                <a:sym typeface="Wingdings" panose="05000000000000000000" pitchFamily="2" charset="2"/>
              </a:rPr>
              <a:t>Onbekend absent. Geen toegang tot de les.</a:t>
            </a:r>
          </a:p>
          <a:p>
            <a:r>
              <a:rPr lang="nl-NL">
                <a:sym typeface="Wingdings" panose="05000000000000000000" pitchFamily="2" charset="2"/>
              </a:rPr>
              <a:t>Uur dubbel inhalen.</a:t>
            </a:r>
            <a:endParaRPr lang="nl-NL"/>
          </a:p>
          <a:p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7ECD982-9C89-CB11-BD1C-9A9444D984D0}"/>
              </a:ext>
            </a:extLst>
          </p:cNvPr>
          <p:cNvSpPr txBox="1"/>
          <p:nvPr/>
        </p:nvSpPr>
        <p:spPr>
          <a:xfrm>
            <a:off x="1224366" y="4324846"/>
            <a:ext cx="2260170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>
                <a:sym typeface="Wingdings" panose="05000000000000000000" pitchFamily="2" charset="2"/>
              </a:rPr>
              <a:t>Elk ander uur meer dan een kwartier te laat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902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DFDBC-42B0-8A61-F8F5-DCA0089D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5371E-896C-56D2-BDFD-AB596C93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798B64B-D2A4-90DD-D183-74AB2A2C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0766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98AC5FD-971A-AF64-2190-987E65BA2A57}"/>
              </a:ext>
            </a:extLst>
          </p:cNvPr>
          <p:cNvSpPr txBox="1"/>
          <p:nvPr/>
        </p:nvSpPr>
        <p:spPr>
          <a:xfrm>
            <a:off x="1466180" y="889818"/>
            <a:ext cx="436111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50"/>
              <a:t>Belangrijke data OB, zie ook nieuwsbrief voor ouders.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0AF407B5-0338-6CED-159C-D35B5371F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24" y="1579766"/>
            <a:ext cx="9433384" cy="504061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23 en 24 september Schoolfotograaf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28 september t/m 2 oktober OSG week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5 t/m 9 oktober 40-minutenrooster 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9 oktober Paarse Vrijdag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12 t/m 16 oktober Herfstvakantie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16 november t/m 14 december MOL-gesprekken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16 t/m 20 november 40-minutenrooster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10 december Wintergala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18 december 40 minutenrooster t/m 5e uur, aansluitend mentoractiviteit 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21 december t/m 1 januari Kerstvakantie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4 januari 1e uur vrij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4 en 5 februari Open dagen OSG. 4 feb aangepast rooster, 5 feb lesvrije dag, er 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kunnen nog wel onderwijsactiviteiten ingepland worden.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19 februari t/m 26 februari Voorjaarsvakantie 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 t/m 5 maart 40-minutenrooster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 t/m 25 maart MOL-gesprekken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26 t/m 29 maart Paasweekend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12 t/m 16 april OSG-week 2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26 april t/m 7 mei Meivakantie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17 mei Tweede Pinksterdag</a:t>
            </a:r>
          </a:p>
          <a:p>
            <a:pPr>
              <a:spcBef>
                <a:spcPts val="20"/>
              </a:spcBef>
            </a:pPr>
            <a:r>
              <a:rPr lang="nl-NL" sz="1200">
                <a:ea typeface="Calibri"/>
                <a:cs typeface="Calibri"/>
              </a:rPr>
              <a:t>24 juni Zomerfeest</a:t>
            </a:r>
          </a:p>
          <a:p>
            <a:r>
              <a:rPr lang="nl-NL" sz="1200">
                <a:ea typeface="Calibri"/>
                <a:cs typeface="Calibri"/>
              </a:rPr>
              <a:t>12 juli t/m 22 augustus Zomervakantie</a:t>
            </a:r>
          </a:p>
          <a:p>
            <a:r>
              <a:rPr lang="nl-NL" sz="1200">
                <a:ea typeface="+mn-lt"/>
                <a:cs typeface="+mn-lt"/>
              </a:rPr>
              <a:t>(17) 18 t/m 24 juni Toetsweek</a:t>
            </a:r>
            <a:endParaRPr lang="nl-NL" sz="1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6850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A7B3F-FAEB-7CA9-E751-6BE62E4D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D1B91-92F1-5A9E-0C6F-E5C74FC6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151F3E-DEBF-9BD9-D0CB-6F3D6258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1E643AA-8E6E-119E-B987-EBEAA33C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83053DC-5455-5E5F-3A48-290CE1719334}"/>
              </a:ext>
            </a:extLst>
          </p:cNvPr>
          <p:cNvSpPr txBox="1"/>
          <p:nvPr/>
        </p:nvSpPr>
        <p:spPr>
          <a:xfrm>
            <a:off x="1148509" y="1799192"/>
            <a:ext cx="6246563" cy="29777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700"/>
              <a:t>Zijn er nog vragen?</a:t>
            </a:r>
          </a:p>
          <a:p>
            <a:endParaRPr lang="nl-NL" sz="2700"/>
          </a:p>
          <a:p>
            <a:endParaRPr lang="nl-NL" sz="2700"/>
          </a:p>
          <a:p>
            <a:r>
              <a:rPr lang="nl-NL" sz="2700"/>
              <a:t>Graag opgeven voor:</a:t>
            </a:r>
          </a:p>
          <a:p>
            <a:pPr marL="428625" indent="-428625">
              <a:buFontTx/>
              <a:buChar char="-"/>
            </a:pPr>
            <a:r>
              <a:rPr lang="nl-NL" sz="2700"/>
              <a:t>Vrijwilliger mediatheek</a:t>
            </a:r>
          </a:p>
          <a:p>
            <a:pPr marL="428625" indent="-428625">
              <a:buFontTx/>
              <a:buChar char="-"/>
            </a:pPr>
            <a:r>
              <a:rPr lang="nl-NL" sz="2700"/>
              <a:t>Vrijwilliger surveillance</a:t>
            </a:r>
          </a:p>
          <a:p>
            <a:pPr marL="428625" indent="-428625">
              <a:buFontTx/>
              <a:buChar char="-"/>
            </a:pPr>
            <a:r>
              <a:rPr lang="nl-NL" sz="2700"/>
              <a:t>Klankbordgroep vwo</a:t>
            </a:r>
          </a:p>
        </p:txBody>
      </p:sp>
    </p:spTree>
    <p:extLst>
      <p:ext uri="{BB962C8B-B14F-4D97-AF65-F5344CB8AC3E}">
        <p14:creationId xmlns:p14="http://schemas.microsoft.com/office/powerpoint/2010/main" val="882869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57A5F-405D-D23C-A2FF-D6E2E7FAB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555059-CC34-C68C-05A7-9CA221CA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7F7FC-1C5E-9450-A01C-6B1DF1CA1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B293234-BD76-8D36-2120-080DA0025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204370" cy="510998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428B001-11A0-270E-40E6-803F057E0CFA}"/>
              </a:ext>
            </a:extLst>
          </p:cNvPr>
          <p:cNvSpPr txBox="1"/>
          <p:nvPr/>
        </p:nvSpPr>
        <p:spPr>
          <a:xfrm>
            <a:off x="1148509" y="1799192"/>
            <a:ext cx="6246563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700"/>
              <a:t>Belangrijke e-mailadressen</a:t>
            </a:r>
          </a:p>
          <a:p>
            <a:endParaRPr lang="nl-NL" sz="2700"/>
          </a:p>
          <a:p>
            <a:endParaRPr lang="nl-NL" sz="2700"/>
          </a:p>
          <a:p>
            <a:pPr marL="428625" indent="-428625">
              <a:buFontTx/>
              <a:buChar char="-"/>
            </a:pPr>
            <a:r>
              <a:rPr lang="nl-NL" sz="1800" u="sng">
                <a:hlinkClick r:id="rId3"/>
              </a:rPr>
              <a:t>osg-receptie@atlascollege.nl</a:t>
            </a:r>
            <a:r>
              <a:rPr lang="nl-NL" sz="1800"/>
              <a:t>  </a:t>
            </a:r>
          </a:p>
          <a:p>
            <a:pPr marL="428625" indent="-428625">
              <a:buFontTx/>
              <a:buChar char="-"/>
            </a:pPr>
            <a:r>
              <a:rPr lang="nl-NL" sz="1800" u="sng">
                <a:hlinkClick r:id="rId4"/>
              </a:rPr>
              <a:t>osg-absentie@atlascollege.nl</a:t>
            </a:r>
            <a:r>
              <a:rPr lang="nl-NL" sz="1800"/>
              <a:t>  </a:t>
            </a:r>
          </a:p>
          <a:p>
            <a:pPr marL="428625" indent="-428625">
              <a:buFontTx/>
              <a:buChar char="-"/>
            </a:pPr>
            <a:r>
              <a:rPr lang="en-US" sz="1800" u="sng">
                <a:hlinkClick r:id="rId5"/>
              </a:rPr>
              <a:t>osg-leerlingzaken@atlascollege.nl</a:t>
            </a:r>
            <a:r>
              <a:rPr lang="en-US" sz="1800"/>
              <a:t> </a:t>
            </a: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505294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708660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nl-NL" b="1"/>
              <a:t>Zijn er nog vragen???</a:t>
            </a:r>
            <a:br>
              <a:rPr lang="nl-NL" b="1"/>
            </a:br>
            <a:br>
              <a:rPr lang="nl-NL" b="1"/>
            </a:br>
            <a:endParaRPr lang="nl-NL" sz="4000" b="1">
              <a:cs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110" y="3861048"/>
            <a:ext cx="28575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90510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SG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4" id="{FCC91376-7F65-44F2-B3CC-27A91BC7AE22}" vid="{7BC99212-E6BC-4F7F-9993-3EBB60A010AB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a3bd52-6d5c-4196-8d02-244b65709427" xsi:nil="true"/>
    <lcf76f155ced4ddcb4097134ff3c332f xmlns="5193d31f-444e-4b3d-abba-ddbf6a42dc8a">
      <Terms xmlns="http://schemas.microsoft.com/office/infopath/2007/PartnerControls"/>
    </lcf76f155ced4ddcb4097134ff3c332f>
    <SharedWithUsers xmlns="6ba3bd52-6d5c-4196-8d02-244b65709427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76621762157840AF7D935C9B39BCD4" ma:contentTypeVersion="15" ma:contentTypeDescription="Create a new document." ma:contentTypeScope="" ma:versionID="a1e55c904234d5b5d63eb1fede02caa9">
  <xsd:schema xmlns:xsd="http://www.w3.org/2001/XMLSchema" xmlns:xs="http://www.w3.org/2001/XMLSchema" xmlns:p="http://schemas.microsoft.com/office/2006/metadata/properties" xmlns:ns2="5193d31f-444e-4b3d-abba-ddbf6a42dc8a" xmlns:ns3="6ba3bd52-6d5c-4196-8d02-244b65709427" targetNamespace="http://schemas.microsoft.com/office/2006/metadata/properties" ma:root="true" ma:fieldsID="a81c00f181c15410b1c849533ded3c43" ns2:_="" ns3:_="">
    <xsd:import namespace="5193d31f-444e-4b3d-abba-ddbf6a42dc8a"/>
    <xsd:import namespace="6ba3bd52-6d5c-4196-8d02-244b65709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3d31f-444e-4b3d-abba-ddbf6a42d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c551538-7109-430c-af61-df11a76ff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3bd52-6d5c-4196-8d02-244b65709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ed227d0-de02-4d8b-acb3-8946895b50eb}" ma:internalName="TaxCatchAll" ma:showField="CatchAllData" ma:web="6ba3bd52-6d5c-4196-8d02-244b65709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939EEB-5B8A-4E17-98C7-06495EF16555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5193d31f-444e-4b3d-abba-ddbf6a42dc8a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6ba3bd52-6d5c-4196-8d02-244b6570942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AA72585-CA35-4CB0-94B1-27660AA544E1}">
  <ds:schemaRefs>
    <ds:schemaRef ds:uri="5193d31f-444e-4b3d-abba-ddbf6a42dc8a"/>
    <ds:schemaRef ds:uri="6ba3bd52-6d5c-4196-8d02-244b657094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53C5BAD-C00D-42B2-A70F-D2AF97C899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790</Words>
  <Application>Microsoft Office PowerPoint</Application>
  <PresentationFormat>Diavoorstelling (4:3)</PresentationFormat>
  <Paragraphs>185</Paragraphs>
  <Slides>15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Courier New</vt:lpstr>
      <vt:lpstr>Wingdings</vt:lpstr>
      <vt:lpstr>Kantoorthema</vt:lpstr>
      <vt:lpstr>Kantoorthema</vt:lpstr>
      <vt:lpstr>OSG-Thema</vt:lpstr>
      <vt:lpstr> </vt:lpstr>
      <vt:lpstr>Intro</vt:lpstr>
      <vt:lpstr>Rol mentor</vt:lpstr>
      <vt:lpstr>PowerPoint-presentatie</vt:lpstr>
      <vt:lpstr> </vt:lpstr>
      <vt:lpstr> </vt:lpstr>
      <vt:lpstr>Rekenen en Taal</vt:lpstr>
      <vt:lpstr>Krachtige Klas </vt:lpstr>
      <vt:lpstr> </vt:lpstr>
      <vt:lpstr>Verzuim </vt:lpstr>
      <vt:lpstr>Handelingen te laat komen</vt:lpstr>
      <vt:lpstr> </vt:lpstr>
      <vt:lpstr> </vt:lpstr>
      <vt:lpstr> </vt:lpstr>
      <vt:lpstr>Zijn er nog vragen???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Teun Snoeks</dc:creator>
  <cp:lastModifiedBy>Michel Koopmans</cp:lastModifiedBy>
  <cp:revision>2</cp:revision>
  <cp:lastPrinted>2023-09-18T11:40:51Z</cp:lastPrinted>
  <dcterms:created xsi:type="dcterms:W3CDTF">2016-09-06T11:55:05Z</dcterms:created>
  <dcterms:modified xsi:type="dcterms:W3CDTF">2026-09-18T12:10:04Z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0x0101009576621762157840AF7D935C9B39BCD4</vt:lpwstr>
  </property>
  <property fmtid="{D5CDD505-2E9C-101B-9397-08002B2CF9AE}" pid="3" name="MediaServiceImageTags">
    <vt:lpwstr/>
  </property>
  <property fmtid="{D5CDD505-2E9C-101B-9397-08002B2CF9AE}" pid="4" name="Order">
    <vt:r8>437200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