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78" r:id="rId5"/>
    <p:sldId id="290" r:id="rId6"/>
    <p:sldId id="279" r:id="rId7"/>
    <p:sldId id="260" r:id="rId8"/>
    <p:sldId id="282" r:id="rId9"/>
    <p:sldId id="272" r:id="rId10"/>
    <p:sldId id="281" r:id="rId11"/>
    <p:sldId id="331" r:id="rId12"/>
    <p:sldId id="338" r:id="rId13"/>
    <p:sldId id="337" r:id="rId14"/>
    <p:sldId id="336" r:id="rId15"/>
    <p:sldId id="334" r:id="rId16"/>
    <p:sldId id="335" r:id="rId17"/>
    <p:sldId id="330" r:id="rId18"/>
    <p:sldId id="391" r:id="rId19"/>
    <p:sldId id="396" r:id="rId20"/>
    <p:sldId id="333" r:id="rId21"/>
    <p:sldId id="332" r:id="rId2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53" dt="2026-09-03T13:29:26.949"/>
    <p1510:client id="{A954DD0A-C8B5-3996-BB9F-35B4D4CDFC26}" v="1" dt="2026-09-03T13:19:56.4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9" autoAdjust="0"/>
    <p:restoredTop sz="94660"/>
  </p:normalViewPr>
  <p:slideViewPr>
    <p:cSldViewPr snapToGrid="0">
      <p:cViewPr varScale="1">
        <p:scale>
          <a:sx n="59" d="100"/>
          <a:sy n="59" d="100"/>
        </p:scale>
        <p:origin x="2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0A992-E88B-4B94-938D-3697A76B58B6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5ED35-B121-4D13-96C9-F3D10DD68AA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8972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918172-83F1-418B-BA88-FFF1B6881D4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0935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C5ED35-B121-4D13-96C9-F3D10DD68AA4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1376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564F79-AC0D-CA24-761B-4F62207584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4F8850E-A441-E527-6019-FFFF236AF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1905B4-EC76-16EA-672C-B3180357D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57A7-7D55-4D8B-8AD1-15E5ADC3765E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61CB25F-A389-AB60-C4FF-6FCF69671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698E6B7-5E5E-394B-4D87-27C7B9ED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B17C-1CA3-402C-99DA-6339212A2B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6741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234E95-72B7-855B-F79B-317022958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BEA9B0-D116-7805-0B2F-4FCD0411E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2A8E8DF-28B2-F8E6-F6F0-743B7643C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57A7-7D55-4D8B-8AD1-15E5ADC3765E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36C18E5-46D4-E6E0-F9DD-E74619B46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9DABE38-22E5-644C-6FDE-AB0BA9548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B17C-1CA3-402C-99DA-6339212A2B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4946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13A42F-2F76-EA92-475B-D329161CE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3DC88AC-2A7F-1C20-8734-E369E57B4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64433B-97D9-FF34-C9BF-C90EDE3F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57A7-7D55-4D8B-8AD1-15E5ADC3765E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B502F15-F4ED-3BAE-1411-09EDB66D9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0420D12-79AA-EE21-9C45-69F4FBF61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B17C-1CA3-402C-99DA-6339212A2B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6322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1211B7-207C-2833-7D82-2C8D5FAAA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F58BFC8-40DE-9EDF-07EF-DDDC3EAA74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72B0F5B-C04E-49A7-7684-D0F04419E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71B9F84-A810-67CA-7F24-2212F555D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57A7-7D55-4D8B-8AD1-15E5ADC3765E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76D0F35-C51B-9BCD-A8D8-898CEDA9E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430893B-9F24-1AD0-F447-502E5ACB1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B17C-1CA3-402C-99DA-6339212A2B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0851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382F7A-4067-0214-8374-936EEAA79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A26375E-C6FC-DF4C-2D04-E13538C32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BC472C0-E55F-1AF4-12B9-86D6F1EE02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71AC9A8-0C20-6200-E4EE-DA03DA8F65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A14ABD4-3508-89F6-69A9-5E4ECEE961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7F1CA24-C279-E1DB-6A0C-33392E3FB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57A7-7D55-4D8B-8AD1-15E5ADC3765E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2D4130E-0E49-0816-0B42-F1B3156D4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FDFED79-3BB9-BDA1-87C7-A18AD16F6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B17C-1CA3-402C-99DA-6339212A2B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9032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863353-0562-C6D9-ADA2-6DF14CF98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AB5C0CE-5DB6-725A-3F59-3EBA385F9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57A7-7D55-4D8B-8AD1-15E5ADC3765E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40ED360-9183-404E-649C-8BB30991F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02ADDEF-AFC8-8F43-B2DF-1A33F00CD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B17C-1CA3-402C-99DA-6339212A2B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6060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EE0EBD3-801A-1C76-8473-4C6A288F5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57A7-7D55-4D8B-8AD1-15E5ADC3765E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8D1AEC2-6A09-8EE8-53C4-7B1334E60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AC1CA9-8632-73C5-177A-78E300F02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B17C-1CA3-402C-99DA-6339212A2B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5344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497D3B-35FC-AD58-C764-E5C4782D7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185BE6-E2B1-4DC3-B43D-FB528D4D9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00B6063-B423-F20C-64A9-8B87D87B64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EBD4FB2-488C-8AAC-2B1B-48B42204E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57A7-7D55-4D8B-8AD1-15E5ADC3765E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527CBA7-B83A-1A57-117C-3BC5670B2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6D4D3B0-5F9F-B0B8-0C28-7CD2B868D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B17C-1CA3-402C-99DA-6339212A2B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5879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C2AF88-C7F4-EA64-954F-8D4482915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79BE37D-EBC3-EB56-2F5F-4030BDD2B6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A26083A-F6C2-115C-D544-F5B2A6E085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D3CEA38-281D-D988-338B-89E43F820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57A7-7D55-4D8B-8AD1-15E5ADC3765E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92227A6-4F58-95BB-08FB-544A94EAE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3E5A352-6437-35A3-A148-1C9BFB092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B17C-1CA3-402C-99DA-6339212A2B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9084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B73413-8167-F429-0580-FCC5566C7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8A956C3-6752-4DCF-C826-ADF00C8F3F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24476D4-55F2-4CB3-6646-881C1BACF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57A7-7D55-4D8B-8AD1-15E5ADC3765E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146464-44BA-691D-2C89-95F9D424D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2741FF1-C44A-09AB-0A79-C8ABCD243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B17C-1CA3-402C-99DA-6339212A2B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7407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2C2064F-929C-BA6E-4E26-8B6B183B2D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A3C4269-D228-B267-4F1A-2DC9BB13F4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E5C7DFC-7755-52B6-91C5-8E77814A2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C57A7-7D55-4D8B-8AD1-15E5ADC3765E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4E298B9-EF93-AE17-C987-76977C83C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996A47E-9033-2384-2B58-B23F08B09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BB17C-1CA3-402C-99DA-6339212A2B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7616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C36E586-FBDE-97BD-C014-18A92FFF9A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522" y="-27856"/>
            <a:ext cx="12241521" cy="688585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7CC43-B7C9-19DD-7829-B93FCCAD7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824831"/>
            <a:ext cx="92202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75082-145C-0481-2F79-AD298F241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80436-31CE-4386-BC69-5E6467FEA1CE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403C9-DCBF-A597-CFCC-F232FB0E9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64BF6-20EA-7B95-56EA-8355AFF24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96E27-0DE7-48DE-AAF7-7E6AFD72B59A}" type="slidenum">
              <a:rPr lang="nl-NL" smtClean="0"/>
              <a:t>‹nr.›</a:t>
            </a:fld>
            <a:endParaRPr lang="nl-NL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E70D0F30-0AC2-3060-5C0C-19B8914BB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174" y="365126"/>
            <a:ext cx="8429625" cy="10541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9291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2DC2FB6-5460-2F9B-B56A-0C02698BF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0CD83DE-A36D-A11B-C116-22BD52164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AFBF343-59B4-2430-6E6E-6846F4F75F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6C57A7-7D55-4D8B-8AD1-15E5ADC3765E}" type="datetimeFigureOut">
              <a:rPr lang="nl-NL" smtClean="0"/>
              <a:t>18-9-2026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75B8AD6-6E7F-16EE-C7D7-FC7AD6B20B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01F9D05-5FCB-4C86-742D-22AC53712E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BBB17C-1CA3-402C-99DA-6339212A2B7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132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jCMCbIYPHA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hnb@atlascollege.n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osg-receptie@atlascollege.n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osg-leerlingzaken@atlascollege.nl" TargetMode="External"/><Relationship Id="rId4" Type="http://schemas.openxmlformats.org/officeDocument/2006/relationships/hyperlink" Target="mailto:osg-absentie@atlascollege.nl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3A425-4918-54C4-37C4-7C41D992E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08AA11-45D7-9F09-0474-53D3273F4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02AC0AE-2739-6BD0-7354-D1454003B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49BC105-71A7-8BAD-8FA4-2E7FA1A3F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272493" cy="6813313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3D3B188-CD10-F1D5-E7F4-96AE16486E52}"/>
              </a:ext>
            </a:extLst>
          </p:cNvPr>
          <p:cNvSpPr txBox="1"/>
          <p:nvPr/>
        </p:nvSpPr>
        <p:spPr>
          <a:xfrm>
            <a:off x="1255923" y="1189822"/>
            <a:ext cx="67423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Welkom ouders van V3C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6" name="Picture 2" descr="http://us.123rf.com/400wm/400/400/chudtsankov/chudtsankov1004/chudtsankov100400318/6792829-cartoon-logo-mascotte-student-met-tekst-welkom-naar-school.jpg">
            <a:extLst>
              <a:ext uri="{FF2B5EF4-FFF2-40B4-BE49-F238E27FC236}">
                <a16:creationId xmlns:a16="http://schemas.microsoft.com/office/drawing/2014/main" id="{66DA41F8-D5EB-0DE8-2323-74599856C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287" y="2390151"/>
            <a:ext cx="4016393" cy="390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32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67608" y="1556793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nl-NL" sz="2400"/>
          </a:p>
          <a:p>
            <a:endParaRPr lang="nl-NL" sz="2400"/>
          </a:p>
          <a:p>
            <a:pPr marL="0" indent="0">
              <a:buNone/>
            </a:pPr>
            <a:endParaRPr lang="nl-NL" sz="2400">
              <a:cs typeface="Calibri"/>
            </a:endParaRPr>
          </a:p>
          <a:p>
            <a:endParaRPr lang="nl-NL" sz="2400"/>
          </a:p>
          <a:p>
            <a:pPr marL="0" indent="0">
              <a:buNone/>
            </a:pPr>
            <a:endParaRPr lang="nl-NL" sz="2400">
              <a:solidFill>
                <a:srgbClr val="0070C0"/>
              </a:solidFill>
              <a:cs typeface="Calibri"/>
            </a:endParaRPr>
          </a:p>
          <a:p>
            <a:endParaRPr lang="nl-NL" sz="240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nl-NL" sz="2400">
              <a:cs typeface="Calibri"/>
            </a:endParaRPr>
          </a:p>
          <a:p>
            <a:endParaRPr lang="nl-NL" sz="2400"/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endParaRPr lang="nl-NL"/>
          </a:p>
          <a:p>
            <a:endParaRPr lang="nl-NL"/>
          </a:p>
          <a:p>
            <a:pPr marL="0" indent="0">
              <a:buNone/>
            </a:pPr>
            <a:endParaRPr lang="nl-NL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2136475" y="662827"/>
            <a:ext cx="8229600" cy="1143000"/>
          </a:xfrm>
        </p:spPr>
        <p:txBody>
          <a:bodyPr/>
          <a:lstStyle/>
          <a:p>
            <a:r>
              <a:rPr lang="nl-NL" b="1" dirty="0"/>
              <a:t>Intro</a:t>
            </a:r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B92EBA38-9BD6-4C0E-ADCB-7D209134D0E7}"/>
              </a:ext>
            </a:extLst>
          </p:cNvPr>
          <p:cNvSpPr/>
          <p:nvPr/>
        </p:nvSpPr>
        <p:spPr>
          <a:xfrm>
            <a:off x="3692233" y="1805827"/>
            <a:ext cx="5503652" cy="43893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400" dirty="0">
                <a:solidFill>
                  <a:schemeClr val="bg1"/>
                </a:solidFill>
                <a:ea typeface="+mn-lt"/>
                <a:cs typeface="+mn-lt"/>
              </a:rPr>
              <a:t>Mentoren</a:t>
            </a:r>
          </a:p>
          <a:p>
            <a:pPr algn="ctr"/>
            <a:endParaRPr lang="nl-NL" sz="2400" dirty="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r>
              <a:rPr lang="nl-NL" sz="2400" dirty="0">
                <a:solidFill>
                  <a:schemeClr val="bg1"/>
                </a:solidFill>
                <a:ea typeface="+mn-lt"/>
                <a:cs typeface="+mn-lt"/>
              </a:rPr>
              <a:t>V3A mw. J. Rijpkema</a:t>
            </a:r>
          </a:p>
          <a:p>
            <a:pPr algn="ctr"/>
            <a:r>
              <a:rPr lang="nl-NL" sz="2400" dirty="0">
                <a:solidFill>
                  <a:schemeClr val="bg1"/>
                </a:solidFill>
                <a:ea typeface="+mn-lt"/>
                <a:cs typeface="+mn-lt"/>
              </a:rPr>
              <a:t>V3B dhr. E. Offerhaus</a:t>
            </a:r>
          </a:p>
          <a:p>
            <a:pPr algn="ctr"/>
            <a:r>
              <a:rPr lang="nl-NL" sz="2400" dirty="0">
                <a:solidFill>
                  <a:schemeClr val="bg1"/>
                </a:solidFill>
                <a:ea typeface="+mn-lt"/>
                <a:cs typeface="+mn-lt"/>
              </a:rPr>
              <a:t>V3C mw. M. Deckers</a:t>
            </a:r>
          </a:p>
          <a:p>
            <a:pPr algn="ctr"/>
            <a:endParaRPr lang="nl-NL" sz="2400" dirty="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r>
              <a:rPr lang="nl-NL" sz="24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endParaRPr lang="nl-NL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665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9B085-0AE1-F85E-5235-F86D59379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DCABEC-2114-C85F-117E-6AF1AE6A6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6A20767-982F-2C63-4974-5F444CCE0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8A16CB4-4605-A183-ECF5-470B07414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72493" cy="6813313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E6E5E0D9-06D1-35D7-E0B7-45F0558ECE23}"/>
              </a:ext>
            </a:extLst>
          </p:cNvPr>
          <p:cNvSpPr txBox="1"/>
          <p:nvPr/>
        </p:nvSpPr>
        <p:spPr>
          <a:xfrm>
            <a:off x="1012371" y="1189276"/>
            <a:ext cx="8243207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sz="1800" dirty="0"/>
          </a:p>
          <a:p>
            <a:r>
              <a:rPr lang="nl-NL" sz="4000" dirty="0"/>
              <a:t>Verwachtingen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D0EBFF8E-50CB-738B-9B94-F6F140A41448}"/>
              </a:ext>
            </a:extLst>
          </p:cNvPr>
          <p:cNvSpPr txBox="1"/>
          <p:nvPr/>
        </p:nvSpPr>
        <p:spPr>
          <a:xfrm>
            <a:off x="370114" y="2514839"/>
            <a:ext cx="88854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l-NL" sz="2400" dirty="0">
                <a:latin typeface="Verdana" panose="020B0604030504040204" pitchFamily="34" charset="0"/>
                <a:ea typeface="Verdana" panose="020B0604030504040204" pitchFamily="34" charset="0"/>
              </a:rPr>
              <a:t>Welke verwachtingen heeft u van mij als </a:t>
            </a:r>
          </a:p>
          <a:p>
            <a:pPr marL="0" indent="0">
              <a:buNone/>
            </a:pPr>
            <a:r>
              <a:rPr lang="nl-NL" sz="2400" dirty="0">
                <a:latin typeface="Verdana" panose="020B0604030504040204" pitchFamily="34" charset="0"/>
                <a:ea typeface="Verdana" panose="020B0604030504040204" pitchFamily="34" charset="0"/>
              </a:rPr>
              <a:t>          mentor dit jaar?</a:t>
            </a:r>
          </a:p>
          <a:p>
            <a:pPr marL="0" indent="0">
              <a:buNone/>
            </a:pPr>
            <a:endParaRPr lang="nl-NL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nl-NL" sz="2400" dirty="0">
                <a:latin typeface="Verdana" panose="020B0604030504040204" pitchFamily="34" charset="0"/>
                <a:ea typeface="Verdana" panose="020B0604030504040204" pitchFamily="34" charset="0"/>
              </a:rPr>
              <a:t>   Eerste aanspreekpunt</a:t>
            </a:r>
          </a:p>
          <a:p>
            <a:pPr marL="0" indent="0">
              <a:buNone/>
            </a:pPr>
            <a:r>
              <a:rPr lang="nl-NL" sz="2400" dirty="0">
                <a:latin typeface="Verdana" panose="020B0604030504040204" pitchFamily="34" charset="0"/>
                <a:ea typeface="Verdana" panose="020B0604030504040204" pitchFamily="34" charset="0"/>
              </a:rPr>
              <a:t>   Monitoring resultaten / welbevinden van uw kind</a:t>
            </a:r>
            <a:endParaRPr lang="nl-NL" sz="24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0" indent="0">
              <a:buNone/>
            </a:pPr>
            <a:r>
              <a:rPr lang="nl-NL" sz="2400" dirty="0">
                <a:latin typeface="Verdana" panose="020B0604030504040204" pitchFamily="34" charset="0"/>
                <a:ea typeface="Verdana" panose="020B0604030504040204" pitchFamily="34" charset="0"/>
              </a:rPr>
              <a:t>   Begeleiding bij profielkeuze</a:t>
            </a:r>
            <a:endParaRPr lang="nl-NL" sz="24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0" indent="0">
              <a:buNone/>
            </a:pPr>
            <a:endParaRPr lang="nl-NL" sz="24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0" indent="0">
              <a:buNone/>
            </a:pPr>
            <a:r>
              <a:rPr lang="nl-NL" sz="2400" dirty="0">
                <a:latin typeface="Verdana" panose="020B0604030504040204" pitchFamily="34" charset="0"/>
                <a:ea typeface="Verdana" panose="020B0604030504040204" pitchFamily="34" charset="0"/>
              </a:rPr>
              <a:t>   </a:t>
            </a:r>
            <a:r>
              <a:rPr lang="nl-NL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Leerlingcoördinatoren</a:t>
            </a:r>
            <a:r>
              <a:rPr lang="nl-NL" sz="2400" dirty="0">
                <a:latin typeface="Verdana" panose="020B0604030504040204" pitchFamily="34" charset="0"/>
                <a:ea typeface="Verdana" panose="020B0604030504040204" pitchFamily="34" charset="0"/>
              </a:rPr>
              <a:t>, ter ondersteuning van</a:t>
            </a:r>
          </a:p>
          <a:p>
            <a:pPr marL="0" indent="0">
              <a:buNone/>
            </a:pPr>
            <a:r>
              <a:rPr lang="nl-NL" sz="2400" dirty="0">
                <a:latin typeface="Verdana" panose="020B0604030504040204" pitchFamily="34" charset="0"/>
                <a:ea typeface="Verdana" panose="020B0604030504040204" pitchFamily="34" charset="0"/>
              </a:rPr>
              <a:t>     afdelingsleider lokaal 211</a:t>
            </a:r>
          </a:p>
        </p:txBody>
      </p:sp>
    </p:spTree>
    <p:extLst>
      <p:ext uri="{BB962C8B-B14F-4D97-AF65-F5344CB8AC3E}">
        <p14:creationId xmlns:p14="http://schemas.microsoft.com/office/powerpoint/2010/main" val="1927491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08" y="260648"/>
            <a:ext cx="9577064" cy="122413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0675" y="340615"/>
            <a:ext cx="9108504" cy="643881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chemeClr val="bg1"/>
                </a:solidFill>
              </a:rPr>
              <a:t>Rol mentor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2999656" y="1484784"/>
            <a:ext cx="6336704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NL" sz="2400">
              <a:cs typeface="Calibri"/>
            </a:endParaRPr>
          </a:p>
          <a:p>
            <a:endParaRPr lang="nl-NL" sz="2400"/>
          </a:p>
          <a:p>
            <a:endParaRPr lang="nl-NL" sz="2400">
              <a:cs typeface="Calibri"/>
            </a:endParaRPr>
          </a:p>
          <a:p>
            <a:endParaRPr lang="nl-NL" sz="2400">
              <a:solidFill>
                <a:srgbClr val="FFC000"/>
              </a:solidFill>
            </a:endParaRPr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589658A7-8E94-408F-B99A-BECC3817A443}"/>
              </a:ext>
            </a:extLst>
          </p:cNvPr>
          <p:cNvSpPr/>
          <p:nvPr/>
        </p:nvSpPr>
        <p:spPr>
          <a:xfrm>
            <a:off x="2993863" y="1299974"/>
            <a:ext cx="742734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000">
                <a:cs typeface="Calibri"/>
              </a:rPr>
              <a:t>Driehoek ouders – school - leerling</a:t>
            </a: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90A1CED3-77F2-4A0A-BD42-6967FF5B1390}"/>
              </a:ext>
            </a:extLst>
          </p:cNvPr>
          <p:cNvSpPr/>
          <p:nvPr/>
        </p:nvSpPr>
        <p:spPr>
          <a:xfrm>
            <a:off x="2947821" y="2444142"/>
            <a:ext cx="7427342" cy="6166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000" dirty="0">
                <a:cs typeface="Calibri"/>
              </a:rPr>
              <a:t>Groepsvorming (creëren veilige leeromgeving)</a:t>
            </a:r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6DD9F16E-0DA5-4FA0-AA9C-CD1675C0E4AA}"/>
              </a:ext>
            </a:extLst>
          </p:cNvPr>
          <p:cNvSpPr/>
          <p:nvPr/>
        </p:nvSpPr>
        <p:spPr>
          <a:xfrm>
            <a:off x="3007530" y="3390398"/>
            <a:ext cx="742734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000" dirty="0">
                <a:cs typeface="Calibri"/>
              </a:rPr>
              <a:t>Eerste aanspreekpunt algemene schoolzaken </a:t>
            </a:r>
            <a:br>
              <a:rPr lang="nl-NL" sz="2000" dirty="0">
                <a:cs typeface="Calibri"/>
              </a:rPr>
            </a:br>
            <a:r>
              <a:rPr lang="nl-NL" sz="2000" dirty="0">
                <a:cs typeface="Calibri"/>
              </a:rPr>
              <a:t>(eerste aanspreekpunt vakinhoudelijke zaken is de vakdocent)</a:t>
            </a:r>
          </a:p>
        </p:txBody>
      </p:sp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D0FC0515-5ABD-4A73-BD88-877918A0DA7F}"/>
              </a:ext>
            </a:extLst>
          </p:cNvPr>
          <p:cNvSpPr/>
          <p:nvPr/>
        </p:nvSpPr>
        <p:spPr>
          <a:xfrm>
            <a:off x="2994601" y="4513058"/>
            <a:ext cx="7427342" cy="8428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000" dirty="0">
                <a:cs typeface="Calibri"/>
              </a:rPr>
              <a:t>Overleg en mogelijk verwijzen naar IOT wanneer nodig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5104014-CBF3-4F96-B913-CC63A288307E}"/>
              </a:ext>
            </a:extLst>
          </p:cNvPr>
          <p:cNvSpPr txBox="1"/>
          <p:nvPr/>
        </p:nvSpPr>
        <p:spPr>
          <a:xfrm>
            <a:off x="3129518" y="3200400"/>
            <a:ext cx="656028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FAE9B84B-DAC4-4CDD-840B-EC3DB0EDDB8C}"/>
              </a:ext>
            </a:extLst>
          </p:cNvPr>
          <p:cNvSpPr/>
          <p:nvPr/>
        </p:nvSpPr>
        <p:spPr>
          <a:xfrm>
            <a:off x="3007530" y="5613617"/>
            <a:ext cx="7427342" cy="9037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nl-NL" b="1" i="1" dirty="0">
              <a:ea typeface="+mn-lt"/>
              <a:cs typeface="+mn-lt"/>
            </a:endParaRPr>
          </a:p>
          <a:p>
            <a:pPr algn="ctr"/>
            <a:r>
              <a:rPr lang="nl-NL" dirty="0">
                <a:ea typeface="+mn-lt"/>
                <a:cs typeface="+mn-lt"/>
              </a:rPr>
              <a:t>MOL gesprekken </a:t>
            </a:r>
            <a:endParaRPr lang="en-US" dirty="0">
              <a:ea typeface="+mn-lt"/>
              <a:cs typeface="+mn-lt"/>
            </a:endParaRPr>
          </a:p>
          <a:p>
            <a:pPr algn="ctr"/>
            <a:r>
              <a:rPr lang="nl-NL" sz="2000" dirty="0">
                <a:solidFill>
                  <a:schemeClr val="bg2"/>
                </a:solidFill>
                <a:ea typeface="+mn-lt"/>
                <a:cs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6468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44960-1BC2-CFB5-D478-1F54F567C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3140F-103C-27CA-B201-55ECA741F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5057CE7-508C-12DC-8888-47A3EA087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A7AEE29-05F5-6344-311D-66188DDBE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272493" cy="6813313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4B9AA468-213D-9388-E5B9-E865AE64A31D}"/>
              </a:ext>
            </a:extLst>
          </p:cNvPr>
          <p:cNvSpPr txBox="1"/>
          <p:nvPr/>
        </p:nvSpPr>
        <p:spPr>
          <a:xfrm>
            <a:off x="1090670" y="1277957"/>
            <a:ext cx="7249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Communicatie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BEAC23D-E7F7-B3AD-169B-B07456660DDF}"/>
              </a:ext>
            </a:extLst>
          </p:cNvPr>
          <p:cNvSpPr txBox="1"/>
          <p:nvPr/>
        </p:nvSpPr>
        <p:spPr>
          <a:xfrm>
            <a:off x="87086" y="2231571"/>
            <a:ext cx="916849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l-NL" sz="2800" dirty="0">
                <a:latin typeface="+mj-lt"/>
                <a:ea typeface="Verdana" panose="020B0604030504040204" pitchFamily="34" charset="0"/>
              </a:rPr>
              <a:t>Kleine zaken 			</a:t>
            </a:r>
            <a:r>
              <a:rPr lang="nl-NL" sz="2800" dirty="0">
                <a:solidFill>
                  <a:srgbClr val="C00000"/>
                </a:solidFill>
                <a:latin typeface="+mj-lt"/>
                <a:ea typeface="Verdana" panose="020B0604030504040204" pitchFamily="34" charset="0"/>
                <a:sym typeface="Wingdings" panose="05000000000000000000" pitchFamily="2" charset="2"/>
              </a:rPr>
              <a:t> e-mail</a:t>
            </a:r>
          </a:p>
          <a:p>
            <a:pPr marL="0" indent="0">
              <a:buNone/>
            </a:pPr>
            <a:r>
              <a:rPr lang="nl-NL" sz="2800" dirty="0">
                <a:latin typeface="+mj-lt"/>
                <a:ea typeface="Verdana" panose="020B0604030504040204" pitchFamily="34" charset="0"/>
                <a:sym typeface="Wingdings" panose="05000000000000000000" pitchFamily="2" charset="2"/>
              </a:rPr>
              <a:t>Wanneer email te onpersoonlijk </a:t>
            </a:r>
            <a:r>
              <a:rPr lang="nl-NL" sz="2800" dirty="0">
                <a:solidFill>
                  <a:srgbClr val="C00000"/>
                </a:solidFill>
                <a:latin typeface="+mj-lt"/>
                <a:ea typeface="Verdana" panose="020B0604030504040204" pitchFamily="34" charset="0"/>
                <a:sym typeface="Wingdings" panose="05000000000000000000" pitchFamily="2" charset="2"/>
              </a:rPr>
              <a:t> telefonisch</a:t>
            </a:r>
          </a:p>
          <a:p>
            <a:pPr marL="0" indent="0">
              <a:buNone/>
            </a:pPr>
            <a:r>
              <a:rPr lang="nl-NL" sz="2800" dirty="0">
                <a:latin typeface="+mj-lt"/>
                <a:ea typeface="Verdana" panose="020B0604030504040204" pitchFamily="34" charset="0"/>
                <a:sym typeface="Wingdings" panose="05000000000000000000" pitchFamily="2" charset="2"/>
              </a:rPr>
              <a:t>Het gesprek is te ingewikkeld 	</a:t>
            </a:r>
            <a:r>
              <a:rPr lang="nl-NL" sz="2800" dirty="0">
                <a:solidFill>
                  <a:srgbClr val="C00000"/>
                </a:solidFill>
                <a:latin typeface="+mj-lt"/>
                <a:ea typeface="Verdana" panose="020B0604030504040204" pitchFamily="34" charset="0"/>
                <a:sym typeface="Wingdings" panose="05000000000000000000" pitchFamily="2" charset="2"/>
              </a:rPr>
              <a:t> afspraak op school</a:t>
            </a:r>
          </a:p>
          <a:p>
            <a:pPr marL="0" indent="0">
              <a:buNone/>
            </a:pPr>
            <a:endParaRPr lang="nl-NL" sz="2800" dirty="0">
              <a:latin typeface="+mj-lt"/>
              <a:ea typeface="Verdana" panose="020B0604030504040204" pitchFamily="34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l-NL" sz="2800" dirty="0">
                <a:latin typeface="+mj-lt"/>
                <a:ea typeface="Verdana" panose="020B0604030504040204" pitchFamily="34" charset="0"/>
                <a:sym typeface="Wingdings" panose="05000000000000000000" pitchFamily="2" charset="2"/>
              </a:rPr>
              <a:t>Mentor en docenten makkelijkst te bereiken via e-mail                         (3-lettercode@atlascollege.nl)</a:t>
            </a:r>
          </a:p>
          <a:p>
            <a:pPr marL="0" indent="0">
              <a:buNone/>
            </a:pPr>
            <a:endParaRPr lang="nl-NL" sz="2800" dirty="0">
              <a:latin typeface="+mj-lt"/>
              <a:ea typeface="Verdana" panose="020B0604030504040204" pitchFamily="34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l-NL" sz="2800" dirty="0">
                <a:latin typeface="+mj-lt"/>
                <a:ea typeface="Verdana" panose="020B0604030504040204" pitchFamily="34" charset="0"/>
                <a:sym typeface="Wingdings" panose="05000000000000000000" pitchFamily="2" charset="2"/>
              </a:rPr>
              <a:t>Ouders zelf verantwoordelijk voor het up-to-date houden van  contactgegevens in Magister. </a:t>
            </a:r>
          </a:p>
          <a:p>
            <a:pPr marL="0" indent="0">
              <a:buNone/>
            </a:pPr>
            <a:r>
              <a:rPr lang="nl-NL" sz="2800" dirty="0">
                <a:latin typeface="+mj-lt"/>
                <a:ea typeface="Verdana" panose="020B0604030504040204" pitchFamily="34" charset="0"/>
                <a:sym typeface="Wingdings" panose="05000000000000000000" pitchFamily="2" charset="2"/>
              </a:rPr>
              <a:t>Leerlingen ontvangen alle e-mails op hun school-account </a:t>
            </a:r>
          </a:p>
        </p:txBody>
      </p:sp>
    </p:spTree>
    <p:extLst>
      <p:ext uri="{BB962C8B-B14F-4D97-AF65-F5344CB8AC3E}">
        <p14:creationId xmlns:p14="http://schemas.microsoft.com/office/powerpoint/2010/main" val="4083381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1412875"/>
            <a:ext cx="8229600" cy="1143000"/>
          </a:xfrm>
        </p:spPr>
        <p:txBody>
          <a:bodyPr/>
          <a:lstStyle/>
          <a:p>
            <a:pPr eaLnBrk="1" hangingPunct="1"/>
            <a:r>
              <a:rPr lang="nl-NL" altLang="nl-NL"/>
              <a:t>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567608" y="1628801"/>
            <a:ext cx="7787208" cy="435292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defRPr/>
            </a:pPr>
            <a:endParaRPr lang="nl-NL" altLang="nl-NL" sz="2400" dirty="0"/>
          </a:p>
          <a:p>
            <a:pPr>
              <a:defRPr/>
            </a:pPr>
            <a:endParaRPr lang="nl-NL" altLang="nl-NL" sz="2400" dirty="0"/>
          </a:p>
          <a:p>
            <a:pPr>
              <a:defRPr/>
            </a:pPr>
            <a:endParaRPr lang="nl-NL" altLang="nl-NL" sz="2400" dirty="0"/>
          </a:p>
          <a:p>
            <a:pPr>
              <a:defRPr/>
            </a:pPr>
            <a:endParaRPr lang="nl-NL" altLang="nl-NL" sz="2400" dirty="0"/>
          </a:p>
          <a:p>
            <a:pPr marL="0" indent="0">
              <a:buNone/>
              <a:defRPr/>
            </a:pPr>
            <a:endParaRPr lang="nl-NL" altLang="nl-NL" sz="2400" dirty="0">
              <a:cs typeface="Calibri"/>
            </a:endParaRPr>
          </a:p>
          <a:p>
            <a:pPr marL="69850" indent="0">
              <a:buNone/>
              <a:defRPr/>
            </a:pPr>
            <a:endParaRPr lang="nl-NL" altLang="nl-NL" sz="2400" dirty="0"/>
          </a:p>
          <a:p>
            <a:pPr marL="0" indent="0">
              <a:buNone/>
              <a:defRPr/>
            </a:pPr>
            <a:endParaRPr lang="nl-NL" altLang="nl-NL" sz="2400" dirty="0">
              <a:cs typeface="Calibri"/>
            </a:endParaRPr>
          </a:p>
          <a:p>
            <a:pPr eaLnBrk="1" hangingPunct="1">
              <a:defRPr/>
            </a:pPr>
            <a:endParaRPr lang="nl-NL" altLang="nl-NL" sz="2400" dirty="0"/>
          </a:p>
          <a:p>
            <a:pPr marL="0" indent="0">
              <a:buNone/>
              <a:defRPr/>
            </a:pPr>
            <a:endParaRPr lang="nl-NL" altLang="nl-NL" sz="2400" dirty="0">
              <a:cs typeface="Calibri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468" y="463673"/>
            <a:ext cx="9577064" cy="923331"/>
          </a:xfrm>
          <a:prstGeom prst="rect">
            <a:avLst/>
          </a:prstGeom>
        </p:spPr>
      </p:pic>
      <p:sp>
        <p:nvSpPr>
          <p:cNvPr id="2" name="Tekstvak 1"/>
          <p:cNvSpPr txBox="1"/>
          <p:nvPr/>
        </p:nvSpPr>
        <p:spPr>
          <a:xfrm>
            <a:off x="2883581" y="453027"/>
            <a:ext cx="662473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5400" dirty="0">
                <a:solidFill>
                  <a:schemeClr val="bg1"/>
                </a:solidFill>
              </a:rPr>
              <a:t>           Mijn OSG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4D19F18B-1151-4BC6-AE35-D0E595D2BF96}"/>
              </a:ext>
            </a:extLst>
          </p:cNvPr>
          <p:cNvSpPr/>
          <p:nvPr/>
        </p:nvSpPr>
        <p:spPr>
          <a:xfrm>
            <a:off x="2796935" y="1484283"/>
            <a:ext cx="7427342" cy="6850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000" dirty="0">
                <a:cs typeface="Calibri"/>
              </a:rPr>
              <a:t>Alle praktische informatie op de website: </a:t>
            </a:r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98F6F0-5778-4A3F-8CF7-2ADB897BDD9A}"/>
              </a:ext>
            </a:extLst>
          </p:cNvPr>
          <p:cNvSpPr/>
          <p:nvPr/>
        </p:nvSpPr>
        <p:spPr>
          <a:xfrm>
            <a:off x="2794059" y="2240785"/>
            <a:ext cx="7427342" cy="7466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000" dirty="0">
                <a:cs typeface="Calibri"/>
              </a:rPr>
              <a:t>Ziek, verlof, regels etc. ziekmelden via</a:t>
            </a:r>
          </a:p>
          <a:p>
            <a:pPr algn="ctr"/>
            <a:r>
              <a:rPr lang="nl-NL" sz="2000" dirty="0">
                <a:cs typeface="Calibri"/>
              </a:rPr>
              <a:t> OSG-absentie@atlascollege.nl   </a:t>
            </a: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568E44F0-B2AA-46E5-BFD3-43C9D16CDB74}"/>
              </a:ext>
            </a:extLst>
          </p:cNvPr>
          <p:cNvSpPr/>
          <p:nvPr/>
        </p:nvSpPr>
        <p:spPr>
          <a:xfrm>
            <a:off x="2794060" y="3058829"/>
            <a:ext cx="7427342" cy="685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000" dirty="0">
                <a:cs typeface="Calibri"/>
              </a:rPr>
              <a:t>Snelkoppelingen naar belangrijke programma's als Outlook, Zermelo, Magister, Teams</a:t>
            </a:r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3B51ADC5-4BCC-799B-032A-04FFF64D968D}"/>
              </a:ext>
            </a:extLst>
          </p:cNvPr>
          <p:cNvSpPr/>
          <p:nvPr/>
        </p:nvSpPr>
        <p:spPr>
          <a:xfrm>
            <a:off x="2794059" y="3805263"/>
            <a:ext cx="7427342" cy="756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000" dirty="0">
                <a:cs typeface="Calibri"/>
              </a:rPr>
              <a:t>OSG-leerlingzaken@atlascollege.nl</a:t>
            </a:r>
          </a:p>
        </p:txBody>
      </p:sp>
    </p:spTree>
    <p:extLst>
      <p:ext uri="{BB962C8B-B14F-4D97-AF65-F5344CB8AC3E}">
        <p14:creationId xmlns:p14="http://schemas.microsoft.com/office/powerpoint/2010/main" val="3900395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4E447-B08F-D685-6664-10939685A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09FF4F-320A-7008-E25A-901B6DB9C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7F241D7-52FB-1E7B-A837-FD16C395F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5801701-5203-998C-6519-00C67F811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1"/>
            <a:ext cx="12272493" cy="6813313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77CCC1C-6180-6260-E453-A75D3AB877DE}"/>
              </a:ext>
            </a:extLst>
          </p:cNvPr>
          <p:cNvSpPr txBox="1"/>
          <p:nvPr/>
        </p:nvSpPr>
        <p:spPr>
          <a:xfrm>
            <a:off x="438839" y="1189276"/>
            <a:ext cx="826265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 Afspraken</a:t>
            </a:r>
          </a:p>
          <a:p>
            <a:endParaRPr lang="nl-NL" sz="3600" dirty="0"/>
          </a:p>
          <a:p>
            <a:pPr marL="342900" indent="-342900">
              <a:buFontTx/>
              <a:buChar char="-"/>
            </a:pPr>
            <a:r>
              <a:rPr lang="nl-NL" sz="2400" dirty="0"/>
              <a:t>Telefoon thuis of in de kluis. </a:t>
            </a:r>
          </a:p>
          <a:p>
            <a:pPr marL="342900" indent="-342900">
              <a:buFontTx/>
              <a:buChar char="-"/>
            </a:pPr>
            <a:r>
              <a:rPr lang="nl-NL" sz="2400" dirty="0"/>
              <a:t>Te laat, volgende dag 8 uur melden</a:t>
            </a:r>
          </a:p>
          <a:p>
            <a:pPr marL="342900" indent="-342900">
              <a:buFontTx/>
              <a:buChar char="-"/>
            </a:pPr>
            <a:r>
              <a:rPr lang="nl-NL" sz="2400" dirty="0"/>
              <a:t>Als er iets is graag contact opnemen met school. Receptie verwijst door naar de juiste persoon.</a:t>
            </a:r>
          </a:p>
          <a:p>
            <a:pPr marL="342900" indent="-342900">
              <a:buFontTx/>
              <a:buChar char="-"/>
            </a:pPr>
            <a:endParaRPr lang="nl-NL" sz="2400" dirty="0"/>
          </a:p>
          <a:p>
            <a:pPr marL="342900" indent="-342900">
              <a:buFontTx/>
              <a:buChar char="-"/>
            </a:pPr>
            <a:r>
              <a:rPr lang="nl-NL" sz="2400" dirty="0"/>
              <a:t>Bij behoefte aan extra hulp voor een vak; BOOST uur. Dit is een soort bijles/</a:t>
            </a:r>
            <a:r>
              <a:rPr lang="nl-NL" sz="2400" dirty="0" err="1"/>
              <a:t>bijspijkeruur</a:t>
            </a:r>
            <a:r>
              <a:rPr lang="nl-NL" sz="2400" dirty="0"/>
              <a:t> tijdens het 7</a:t>
            </a:r>
            <a:r>
              <a:rPr lang="nl-NL" sz="2400" baseline="30000" dirty="0"/>
              <a:t>e</a:t>
            </a:r>
            <a:r>
              <a:rPr lang="nl-NL" sz="2400" dirty="0"/>
              <a:t> en 8</a:t>
            </a:r>
            <a:r>
              <a:rPr lang="nl-NL" sz="2400" baseline="30000" dirty="0"/>
              <a:t>e</a:t>
            </a:r>
            <a:r>
              <a:rPr lang="nl-NL" sz="2400" dirty="0"/>
              <a:t> uur.              </a:t>
            </a:r>
          </a:p>
          <a:p>
            <a:endParaRPr lang="nl-NL" sz="2400" dirty="0"/>
          </a:p>
          <a:p>
            <a:pPr marL="342900" indent="-342900">
              <a:buFontTx/>
              <a:buChar char="-"/>
            </a:pPr>
            <a:r>
              <a:rPr lang="nl-NL" sz="2400" dirty="0"/>
              <a:t>Wijzigingen verzuim; zie volgende dia met filmpje Magister app.</a:t>
            </a:r>
          </a:p>
          <a:p>
            <a:endParaRPr lang="nl-NL" sz="2400" dirty="0"/>
          </a:p>
          <a:p>
            <a:endParaRPr lang="nl-NL" sz="2400" dirty="0"/>
          </a:p>
          <a:p>
            <a:pPr marL="342900" indent="-342900">
              <a:buFontTx/>
              <a:buChar char="-"/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337232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A6610-610F-FD8C-44F8-F73C7C94E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12873-F87D-6F8B-2B7E-ED1B89EE5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39FABE8-B30F-326B-02F4-9DC74095F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D8C7FCD-06DB-8816-7F4D-6BCE6752B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0493" y="44687"/>
            <a:ext cx="12272493" cy="6813313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4F7FEF3C-38C0-91EC-5A7B-BED0DCC8023E}"/>
              </a:ext>
            </a:extLst>
          </p:cNvPr>
          <p:cNvSpPr txBox="1"/>
          <p:nvPr/>
        </p:nvSpPr>
        <p:spPr>
          <a:xfrm>
            <a:off x="925417" y="804231"/>
            <a:ext cx="8262651" cy="61863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3600" dirty="0"/>
              <a:t>Verzuim</a:t>
            </a:r>
          </a:p>
          <a:p>
            <a:r>
              <a:rPr lang="nl-NL" sz="2400" dirty="0"/>
              <a:t>Wij willen graag weten waar onze leerlingen zijn.</a:t>
            </a:r>
          </a:p>
          <a:p>
            <a:endParaRPr lang="nl-NL" sz="2400" dirty="0"/>
          </a:p>
          <a:p>
            <a:r>
              <a:rPr lang="nl-NL" sz="2400" dirty="0"/>
              <a:t>Ziekmelden kunt u aan ons melden via Magister. Graag om 8.00 uur op de eerste dag dat uw kind ziek is. Het is ook de bedoeling dat u uw kind weer beter meldt. </a:t>
            </a:r>
          </a:p>
          <a:p>
            <a:r>
              <a:rPr lang="nl-NL" sz="2400" dirty="0"/>
              <a:t>Vanaf het schooljaar 2025-2026 vorig jaar is het mogelijk voor ouders/verzorgers om hun kind ziek, absent en beter te melden via de Magister app.</a:t>
            </a:r>
          </a:p>
          <a:p>
            <a:endParaRPr lang="nl-NL" sz="2400" dirty="0"/>
          </a:p>
          <a:p>
            <a:r>
              <a:rPr lang="nl-NL" sz="2400" dirty="0"/>
              <a:t>In dit filmpje wordt uitgelegd hoe het ziekmelden via de magister app werkt: </a:t>
            </a:r>
            <a:r>
              <a:rPr lang="nl-NL" sz="2400" dirty="0">
                <a:hlinkClick r:id="rId3"/>
              </a:rPr>
              <a:t>https://www.youtube.com/watch?v=OjCMCbIYPHA</a:t>
            </a:r>
            <a:endParaRPr lang="nl-NL" sz="2400" dirty="0"/>
          </a:p>
          <a:p>
            <a:endParaRPr lang="nl-NL" sz="2400" dirty="0"/>
          </a:p>
          <a:p>
            <a:pPr marL="342900" indent="-342900">
              <a:buFontTx/>
              <a:buChar char="-"/>
            </a:pPr>
            <a:endParaRPr lang="nl-NL" sz="2400" dirty="0"/>
          </a:p>
          <a:p>
            <a:pPr marL="342900" indent="-342900">
              <a:buFontTx/>
              <a:buChar char="-"/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2768993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57769-058B-A9C0-B1CC-59D8F8874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1F4977-AA6F-44D3-86B2-B41B5D32C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E633F8-EF3F-80B1-0A18-E5C8CFC0D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A9F0B43-B9A1-1EE7-45F2-ECE8C39C7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247" y="66459"/>
            <a:ext cx="12272493" cy="6813313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B183F0EA-0957-B824-0641-463F66582D67}"/>
              </a:ext>
            </a:extLst>
          </p:cNvPr>
          <p:cNvSpPr txBox="1"/>
          <p:nvPr/>
        </p:nvSpPr>
        <p:spPr>
          <a:xfrm>
            <a:off x="1248316" y="855485"/>
            <a:ext cx="8328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3600" dirty="0"/>
          </a:p>
          <a:p>
            <a:r>
              <a:rPr lang="nl-NL" sz="3600" dirty="0"/>
              <a:t>Faciliteiten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3E7BA96-50BF-3CDD-7440-95BF0A784437}"/>
              </a:ext>
            </a:extLst>
          </p:cNvPr>
          <p:cNvSpPr txBox="1"/>
          <p:nvPr/>
        </p:nvSpPr>
        <p:spPr>
          <a:xfrm>
            <a:off x="369869" y="3058886"/>
            <a:ext cx="849110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nl-NL" altLang="nl-NL" sz="2000" dirty="0"/>
              <a:t>Leerlingen met diagnose of verklaring ontvangen een groene kaart. </a:t>
            </a:r>
          </a:p>
          <a:p>
            <a:pPr eaLnBrk="1" hangingPunct="1"/>
            <a:endParaRPr lang="nl-NL" altLang="nl-NL" sz="2000" dirty="0"/>
          </a:p>
          <a:p>
            <a:pPr eaLnBrk="1" hangingPunct="1"/>
            <a:r>
              <a:rPr lang="nl-NL" altLang="nl-NL" sz="2000" dirty="0"/>
              <a:t>Groene kaart geeft faciliteiten aan.</a:t>
            </a:r>
          </a:p>
          <a:p>
            <a:pPr eaLnBrk="1" hangingPunct="1"/>
            <a:endParaRPr lang="nl-NL" altLang="nl-NL" sz="2000" dirty="0"/>
          </a:p>
          <a:p>
            <a:pPr eaLnBrk="1" hangingPunct="1"/>
            <a:r>
              <a:rPr lang="nl-NL" altLang="nl-NL" sz="2000" dirty="0"/>
              <a:t>Zonder diagnose of verklaring geen groene kaart.</a:t>
            </a:r>
          </a:p>
          <a:p>
            <a:pPr eaLnBrk="1" hangingPunct="1"/>
            <a:endParaRPr lang="nl-NL" altLang="nl-NL" sz="2000" dirty="0"/>
          </a:p>
          <a:p>
            <a:pPr eaLnBrk="1" hangingPunct="1"/>
            <a:r>
              <a:rPr lang="nl-NL" altLang="nl-NL" sz="2000" dirty="0"/>
              <a:t>In </a:t>
            </a:r>
            <a:r>
              <a:rPr lang="nl-NL" altLang="nl-NL" sz="2000" dirty="0" err="1"/>
              <a:t>toetsweek</a:t>
            </a:r>
            <a:r>
              <a:rPr lang="nl-NL" altLang="nl-NL" sz="2000" dirty="0"/>
              <a:t> apart faciliteitenlokaal, deelname daar is een keuze.</a:t>
            </a:r>
          </a:p>
          <a:p>
            <a:pPr eaLnBrk="1" hangingPunct="1"/>
            <a:endParaRPr lang="nl-NL" altLang="nl-NL" sz="2000" dirty="0"/>
          </a:p>
        </p:txBody>
      </p:sp>
    </p:spTree>
    <p:extLst>
      <p:ext uri="{BB962C8B-B14F-4D97-AF65-F5344CB8AC3E}">
        <p14:creationId xmlns:p14="http://schemas.microsoft.com/office/powerpoint/2010/main" val="896287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C89BD-4B10-E03E-3519-C037A8F06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AE533F-0814-1283-8A1A-BC5A28021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85B5911-CC7E-BD02-EE19-148D112F5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AE6C0B5-B49E-24C3-FF05-F73436A86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272493" cy="6813313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623FF59-05C5-76DA-776D-5FEC67E4028D}"/>
              </a:ext>
            </a:extLst>
          </p:cNvPr>
          <p:cNvSpPr txBox="1"/>
          <p:nvPr/>
        </p:nvSpPr>
        <p:spPr>
          <a:xfrm>
            <a:off x="1531345" y="1255923"/>
            <a:ext cx="8328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/>
              <a:t>Profielkeuze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F6D6E3CA-9771-D52C-D2BD-76807F8A2FF9}"/>
              </a:ext>
            </a:extLst>
          </p:cNvPr>
          <p:cNvSpPr txBox="1"/>
          <p:nvPr/>
        </p:nvSpPr>
        <p:spPr>
          <a:xfrm>
            <a:off x="1447800" y="2819399"/>
            <a:ext cx="4550229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Tx/>
              <a:buNone/>
            </a:pPr>
            <a:r>
              <a:rPr lang="nl-NL" altLang="nl-NL" sz="4400" b="1" dirty="0">
                <a:ea typeface="ＭＳ Ｐゴシック" pitchFamily="34" charset="-128"/>
              </a:rPr>
              <a:t>VWO onderbouw</a:t>
            </a:r>
          </a:p>
          <a:p>
            <a:pPr marL="0" indent="0" algn="ctr">
              <a:buFontTx/>
              <a:buNone/>
            </a:pPr>
            <a:r>
              <a:rPr lang="nl-NL" altLang="nl-NL" sz="3600" dirty="0">
                <a:ea typeface="ＭＳ Ｐゴシック" pitchFamily="34" charset="-128"/>
              </a:rPr>
              <a:t>Decaan</a:t>
            </a:r>
          </a:p>
          <a:p>
            <a:pPr marL="0" indent="0" algn="ctr">
              <a:buFontTx/>
              <a:buNone/>
            </a:pPr>
            <a:endParaRPr lang="nl-NL" altLang="nl-NL" dirty="0">
              <a:ea typeface="ＭＳ Ｐゴシック" pitchFamily="34" charset="-128"/>
            </a:endParaRPr>
          </a:p>
          <a:p>
            <a:pPr marL="0" indent="0" algn="ctr">
              <a:buFontTx/>
              <a:buNone/>
            </a:pPr>
            <a:r>
              <a:rPr lang="nl-NL" altLang="nl-NL" sz="2400" dirty="0">
                <a:ea typeface="ＭＳ Ｐゴシック" pitchFamily="34" charset="-128"/>
              </a:rPr>
              <a:t>Elze-</a:t>
            </a:r>
            <a:r>
              <a:rPr lang="nl-NL" altLang="nl-NL" sz="2400" dirty="0" err="1">
                <a:ea typeface="ＭＳ Ｐゴシック" pitchFamily="34" charset="-128"/>
              </a:rPr>
              <a:t>marije</a:t>
            </a:r>
            <a:r>
              <a:rPr lang="nl-NL" altLang="nl-NL" sz="2400" dirty="0">
                <a:ea typeface="ＭＳ Ｐゴシック" pitchFamily="34" charset="-128"/>
              </a:rPr>
              <a:t> Hoogenboom</a:t>
            </a:r>
          </a:p>
          <a:p>
            <a:pPr marL="0" indent="0" algn="ctr">
              <a:buFontTx/>
              <a:buNone/>
            </a:pPr>
            <a:r>
              <a:rPr lang="nl-NL" altLang="nl-NL" sz="2400" dirty="0">
                <a:ea typeface="ＭＳ Ｐゴシック" pitchFamily="34" charset="-128"/>
                <a:hlinkClick r:id="rId3"/>
              </a:rPr>
              <a:t>hnb@atlascollege.nl</a:t>
            </a:r>
            <a:endParaRPr lang="nl-NL" altLang="nl-NL" sz="2400" dirty="0">
              <a:ea typeface="ＭＳ Ｐゴシック" pitchFamily="34" charset="-128"/>
            </a:endParaRPr>
          </a:p>
          <a:p>
            <a:pPr marL="0" indent="0" algn="ctr">
              <a:buFontTx/>
              <a:buNone/>
            </a:pPr>
            <a:r>
              <a:rPr lang="nl-NL" altLang="nl-NL" sz="2400" dirty="0">
                <a:ea typeface="ＭＳ Ｐゴシック" pitchFamily="34" charset="-128"/>
              </a:rPr>
              <a:t>e.hoogenboom@atlascollege.nl</a:t>
            </a:r>
          </a:p>
        </p:txBody>
      </p:sp>
    </p:spTree>
    <p:extLst>
      <p:ext uri="{BB962C8B-B14F-4D97-AF65-F5344CB8AC3E}">
        <p14:creationId xmlns:p14="http://schemas.microsoft.com/office/powerpoint/2010/main" val="653265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4E30A-0AB1-C267-6FE6-E993A6415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0726E5-A5F4-8088-4047-DD3625AE0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C41426-6175-F30E-D088-722FFA8B6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B093EEF-53E4-CC9F-2EE7-EEB072B24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272493" cy="6813313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DFE05BB6-964B-0708-9D42-CC354C97A313}"/>
              </a:ext>
            </a:extLst>
          </p:cNvPr>
          <p:cNvSpPr txBox="1"/>
          <p:nvPr/>
        </p:nvSpPr>
        <p:spPr>
          <a:xfrm>
            <a:off x="1931624" y="1229023"/>
            <a:ext cx="8328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Profielkeuze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5DBAD73-32D4-A156-AFF3-8C2E4A2F4155}"/>
              </a:ext>
            </a:extLst>
          </p:cNvPr>
          <p:cNvSpPr txBox="1"/>
          <p:nvPr/>
        </p:nvSpPr>
        <p:spPr>
          <a:xfrm>
            <a:off x="674914" y="2351314"/>
            <a:ext cx="6019800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25488" indent="-725488" algn="ctr">
              <a:buFontTx/>
              <a:buNone/>
            </a:pPr>
            <a:r>
              <a:rPr lang="nl-NL" altLang="nl-NL" sz="2800" b="1" i="1" dirty="0">
                <a:ea typeface="ＭＳ Ｐゴシック" pitchFamily="34" charset="-128"/>
              </a:rPr>
              <a:t>Keuze voor een </a:t>
            </a:r>
          </a:p>
          <a:p>
            <a:pPr marL="725488" indent="-725488" algn="ctr">
              <a:buFontTx/>
              <a:buNone/>
            </a:pPr>
            <a:r>
              <a:rPr lang="nl-NL" altLang="nl-NL" sz="2800" b="1" i="1" dirty="0">
                <a:ea typeface="ＭＳ Ｐゴシック" pitchFamily="34" charset="-128"/>
              </a:rPr>
              <a:t>vakkenpakket in de bovenbouw</a:t>
            </a:r>
            <a:endParaRPr lang="nl-NL" altLang="nl-NL" sz="2800" i="1" dirty="0">
              <a:ea typeface="ＭＳ Ｐゴシック" pitchFamily="34" charset="-128"/>
            </a:endParaRPr>
          </a:p>
          <a:p>
            <a:pPr marL="1190625" lvl="1">
              <a:buFontTx/>
              <a:buNone/>
            </a:pPr>
            <a:endParaRPr lang="nl-NL" altLang="nl-NL" dirty="0">
              <a:ea typeface="ＭＳ Ｐゴシック" pitchFamily="34" charset="-128"/>
            </a:endParaRPr>
          </a:p>
          <a:p>
            <a:pPr marL="1190625" lvl="1">
              <a:buFontTx/>
              <a:buNone/>
            </a:pPr>
            <a:endParaRPr lang="nl-NL" altLang="nl-NL" b="1" dirty="0">
              <a:ea typeface="ＭＳ Ｐゴシック" pitchFamily="34" charset="-128"/>
            </a:endParaRPr>
          </a:p>
          <a:p>
            <a:pPr marL="1190625" lvl="1">
              <a:buFontTx/>
              <a:buNone/>
            </a:pPr>
            <a:r>
              <a:rPr lang="nl-NL" altLang="nl-NL" b="1" dirty="0">
                <a:highlight>
                  <a:srgbClr val="FFFF00"/>
                </a:highlight>
                <a:ea typeface="ＭＳ Ｐゴシック" pitchFamily="34" charset="-128"/>
              </a:rPr>
              <a:t>CULTUUR &amp; MAATSCHAPPIJ  CM</a:t>
            </a:r>
          </a:p>
          <a:p>
            <a:pPr marL="1190625" lvl="1">
              <a:buFontTx/>
              <a:buNone/>
            </a:pPr>
            <a:endParaRPr lang="nl-NL" altLang="nl-NL" b="1" dirty="0">
              <a:ea typeface="ＭＳ Ｐゴシック" pitchFamily="34" charset="-128"/>
            </a:endParaRPr>
          </a:p>
          <a:p>
            <a:pPr marL="1190625" lvl="1">
              <a:buFontTx/>
              <a:buNone/>
            </a:pPr>
            <a:r>
              <a:rPr lang="nl-NL" altLang="nl-NL" b="1" dirty="0">
                <a:highlight>
                  <a:srgbClr val="00FF00"/>
                </a:highlight>
                <a:ea typeface="ＭＳ Ｐゴシック" pitchFamily="34" charset="-128"/>
              </a:rPr>
              <a:t>ECONOMIE &amp; MAATSCHAPPIJ   EM</a:t>
            </a:r>
          </a:p>
          <a:p>
            <a:pPr marL="1190625" lvl="1">
              <a:buFontTx/>
              <a:buNone/>
            </a:pPr>
            <a:endParaRPr lang="nl-NL" altLang="nl-NL" b="1" dirty="0">
              <a:highlight>
                <a:srgbClr val="00FF00"/>
              </a:highlight>
              <a:ea typeface="ＭＳ Ｐゴシック" pitchFamily="34" charset="-128"/>
            </a:endParaRPr>
          </a:p>
          <a:p>
            <a:pPr marL="1190625" lvl="1">
              <a:buFontTx/>
              <a:buNone/>
            </a:pPr>
            <a:r>
              <a:rPr lang="nl-NL" altLang="nl-NL" b="1" dirty="0">
                <a:highlight>
                  <a:srgbClr val="00FFFF"/>
                </a:highlight>
                <a:ea typeface="ＭＳ Ｐゴシック" pitchFamily="34" charset="-128"/>
              </a:rPr>
              <a:t>NATUUR EN GEZONDHEID  NG</a:t>
            </a:r>
          </a:p>
          <a:p>
            <a:pPr marL="1190625" lvl="1">
              <a:buFontTx/>
              <a:buNone/>
            </a:pPr>
            <a:endParaRPr lang="nl-NL" altLang="nl-NL" b="1" dirty="0">
              <a:ea typeface="ＭＳ Ｐゴシック" pitchFamily="34" charset="-128"/>
            </a:endParaRPr>
          </a:p>
          <a:p>
            <a:pPr marL="1190625" lvl="1">
              <a:buFontTx/>
              <a:buNone/>
            </a:pPr>
            <a:r>
              <a:rPr lang="nl-NL" altLang="nl-NL" b="1" dirty="0">
                <a:highlight>
                  <a:srgbClr val="FF00FF"/>
                </a:highlight>
                <a:ea typeface="ＭＳ Ｐゴシック" pitchFamily="34" charset="-128"/>
              </a:rPr>
              <a:t>NATUUR EN TECHNIEK   NT  </a:t>
            </a:r>
          </a:p>
        </p:txBody>
      </p:sp>
    </p:spTree>
    <p:extLst>
      <p:ext uri="{BB962C8B-B14F-4D97-AF65-F5344CB8AC3E}">
        <p14:creationId xmlns:p14="http://schemas.microsoft.com/office/powerpoint/2010/main" val="2291095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AA4D6-A60A-DCFA-93C1-D08086993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A6C8EF-2F85-3CEA-EFE8-726502F53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69C953-2FF4-19C5-AFF7-9DC15A699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319A02E-246C-5371-E5CA-147201DBB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247" y="44687"/>
            <a:ext cx="12272493" cy="6813313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D5BEFB1A-3DE5-BFF1-B222-B861C8D3BF1A}"/>
              </a:ext>
            </a:extLst>
          </p:cNvPr>
          <p:cNvSpPr txBox="1"/>
          <p:nvPr/>
        </p:nvSpPr>
        <p:spPr>
          <a:xfrm>
            <a:off x="1531345" y="1255923"/>
            <a:ext cx="8328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Begeleiding Profielkeuze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B9DB140-8597-FB8E-5A4E-C2265577E48E}"/>
              </a:ext>
            </a:extLst>
          </p:cNvPr>
          <p:cNvSpPr txBox="1"/>
          <p:nvPr/>
        </p:nvSpPr>
        <p:spPr>
          <a:xfrm>
            <a:off x="838201" y="2286000"/>
            <a:ext cx="55734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400" dirty="0"/>
              <a:t>Van oktober tot februari</a:t>
            </a:r>
          </a:p>
          <a:p>
            <a:pPr algn="ctr"/>
            <a:r>
              <a:rPr lang="nl-NL" sz="2400" dirty="0"/>
              <a:t>Mentorlessen</a:t>
            </a:r>
          </a:p>
          <a:p>
            <a:pPr algn="ctr"/>
            <a:r>
              <a:rPr lang="nl-NL" sz="2400" dirty="0"/>
              <a:t>Voorlichting nieuwe vakken</a:t>
            </a:r>
          </a:p>
          <a:p>
            <a:pPr algn="ctr"/>
            <a:r>
              <a:rPr lang="nl-NL" sz="2400" dirty="0"/>
              <a:t>Voorlichting leerling bovenbouw</a:t>
            </a:r>
          </a:p>
          <a:p>
            <a:pPr algn="ctr"/>
            <a:r>
              <a:rPr lang="nl-NL" sz="2400" dirty="0"/>
              <a:t>Gesprek decaan</a:t>
            </a:r>
          </a:p>
        </p:txBody>
      </p:sp>
    </p:spTree>
    <p:extLst>
      <p:ext uri="{BB962C8B-B14F-4D97-AF65-F5344CB8AC3E}">
        <p14:creationId xmlns:p14="http://schemas.microsoft.com/office/powerpoint/2010/main" val="3195056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5759B-56CD-977F-F756-7267F82F0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9ACDFF-9F8A-33B7-68C1-19755644C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3327DA5-DEFB-EEA1-3A02-E8F0E4BD1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A15E03F-B7C1-CF99-D7C0-A315ADD14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28" y="-130630"/>
            <a:ext cx="12272493" cy="6813313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1DE71C6-E5EA-63A8-22F0-1631A4F142BD}"/>
              </a:ext>
            </a:extLst>
          </p:cNvPr>
          <p:cNvSpPr txBox="1"/>
          <p:nvPr/>
        </p:nvSpPr>
        <p:spPr>
          <a:xfrm>
            <a:off x="1531345" y="1255923"/>
            <a:ext cx="8328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/>
              <a:t>Profielkeuze data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3F27E44-A2A5-6D05-20EB-6A628AD9D8B0}"/>
              </a:ext>
            </a:extLst>
          </p:cNvPr>
          <p:cNvSpPr txBox="1"/>
          <p:nvPr/>
        </p:nvSpPr>
        <p:spPr>
          <a:xfrm>
            <a:off x="522514" y="2581486"/>
            <a:ext cx="7717972" cy="33239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2400" dirty="0"/>
              <a:t>Voorlichtingsavond  (12  november 2026)</a:t>
            </a:r>
          </a:p>
          <a:p>
            <a:r>
              <a:rPr lang="nl-NL" sz="2400" dirty="0">
                <a:cs typeface="Calibri"/>
              </a:rPr>
              <a:t>Voorlichtingsmiddag nieuwe vakken voor leerlingen </a:t>
            </a:r>
          </a:p>
          <a:p>
            <a:r>
              <a:rPr lang="nl-NL" sz="2400" dirty="0">
                <a:cs typeface="Calibri"/>
              </a:rPr>
              <a:t>(16 en 17 nov)</a:t>
            </a:r>
          </a:p>
          <a:p>
            <a:r>
              <a:rPr lang="nl-NL" sz="2400" dirty="0">
                <a:cs typeface="Calibri"/>
              </a:rPr>
              <a:t>Adviezen docenten eind januari  2027</a:t>
            </a:r>
          </a:p>
          <a:p>
            <a:r>
              <a:rPr lang="nl-NL" sz="2400" dirty="0">
                <a:cs typeface="Calibri"/>
              </a:rPr>
              <a:t>Voorlopige profielkeuze  4 tm 10 februari 2026</a:t>
            </a:r>
          </a:p>
          <a:p>
            <a:r>
              <a:rPr lang="nl-NL" sz="2400" dirty="0"/>
              <a:t>Gesprekken met mentor en ouders, of gesprekken met ouders en decaan in maart</a:t>
            </a:r>
            <a:endParaRPr lang="nl-NL" sz="2400" dirty="0">
              <a:cs typeface="Calibri"/>
            </a:endParaRPr>
          </a:p>
          <a:p>
            <a:r>
              <a:rPr lang="nl-NL" sz="2400" dirty="0"/>
              <a:t>Profielkeuze definitief –  31 maart 2027</a:t>
            </a:r>
            <a:endParaRPr lang="nl-NL" sz="2400" dirty="0">
              <a:solidFill>
                <a:srgbClr val="FF0000"/>
              </a:solidFill>
              <a:cs typeface="Calibri"/>
            </a:endParaRPr>
          </a:p>
          <a:p>
            <a:pPr marL="0" indent="0">
              <a:buNone/>
            </a:pP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2673510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B447FB-1C24-A34E-8A08-4EFBDF336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058" y="365127"/>
            <a:ext cx="8177293" cy="1344935"/>
          </a:xfrm>
        </p:spPr>
        <p:txBody>
          <a:bodyPr/>
          <a:lstStyle/>
          <a:p>
            <a:r>
              <a:rPr lang="nl-NL" sz="3600">
                <a:solidFill>
                  <a:srgbClr val="002060"/>
                </a:solidFill>
                <a:latin typeface="Arial"/>
                <a:cs typeface="Arial"/>
              </a:rPr>
              <a:t>Wat is Maatschappelijke Stage </a:t>
            </a:r>
            <a:r>
              <a:rPr lang="nl-NL" sz="3600">
                <a:solidFill>
                  <a:srgbClr val="FF7800"/>
                </a:solidFill>
                <a:latin typeface="Arial"/>
                <a:cs typeface="Arial"/>
              </a:rPr>
              <a:t>(</a:t>
            </a:r>
            <a:r>
              <a:rPr lang="nl-NL" sz="3600" err="1">
                <a:solidFill>
                  <a:srgbClr val="FF7800"/>
                </a:solidFill>
                <a:latin typeface="Arial"/>
                <a:cs typeface="Arial"/>
              </a:rPr>
              <a:t>MaS</a:t>
            </a:r>
            <a:r>
              <a:rPr lang="nl-NL" sz="3600">
                <a:solidFill>
                  <a:srgbClr val="FF7800"/>
                </a:solidFill>
                <a:latin typeface="Arial"/>
                <a:cs typeface="Arial"/>
              </a:rPr>
              <a:t>)</a:t>
            </a:r>
            <a:r>
              <a:rPr lang="nl-NL" sz="3600">
                <a:solidFill>
                  <a:srgbClr val="002060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D90A2EA-CB38-484A-9D12-AF2E3ABD6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1" y="1858676"/>
            <a:ext cx="7886700" cy="3702347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lnSpc>
                <a:spcPct val="100000"/>
              </a:lnSpc>
            </a:pPr>
            <a:r>
              <a:rPr lang="nl-NL" altLang="nl-NL" sz="3100" dirty="0">
                <a:solidFill>
                  <a:srgbClr val="002060"/>
                </a:solidFill>
              </a:rPr>
              <a:t>MaS is vrijwilligerswerk (25 uur stage, buiten schooltijd)</a:t>
            </a:r>
            <a:endParaRPr lang="nl-NL" altLang="nl-NL" sz="3100" dirty="0">
              <a:solidFill>
                <a:srgbClr val="002060"/>
              </a:solidFill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nl-NL" altLang="nl-NL" sz="3100" dirty="0">
                <a:solidFill>
                  <a:srgbClr val="002060"/>
                </a:solidFill>
                <a:ea typeface="Calibri"/>
                <a:cs typeface="Calibri"/>
              </a:rPr>
              <a:t>Start vanaf 24 september tot en met de meivakantie. </a:t>
            </a:r>
            <a:endParaRPr lang="nl-NL" altLang="nl-NL" sz="3100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</a:pPr>
            <a:r>
              <a:rPr lang="nl-NL" altLang="nl-NL" sz="3100" dirty="0">
                <a:solidFill>
                  <a:srgbClr val="002060"/>
                </a:solidFill>
              </a:rPr>
              <a:t>Je levert een bijdrage aan de maatschappij door je in te zetten voor het welzijn van een anderen</a:t>
            </a:r>
            <a:endParaRPr lang="nl-NL" altLang="nl-NL" sz="3100" dirty="0">
              <a:solidFill>
                <a:srgbClr val="002060"/>
              </a:solidFill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nl-NL" altLang="nl-NL" sz="3100" dirty="0">
                <a:solidFill>
                  <a:srgbClr val="002060"/>
                </a:solidFill>
              </a:rPr>
              <a:t>Stichtingen &amp; verenigingen of organisaties met maatschappelijk belang</a:t>
            </a:r>
            <a:endParaRPr lang="nl-NL" altLang="nl-NL" sz="3100" dirty="0">
              <a:solidFill>
                <a:srgbClr val="002060"/>
              </a:solidFill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nl-NL" altLang="nl-NL" sz="3100" dirty="0">
                <a:solidFill>
                  <a:srgbClr val="002060"/>
                </a:solidFill>
                <a:ea typeface="Calibri"/>
                <a:cs typeface="Calibri"/>
              </a:rPr>
              <a:t>Niet bij ouders, vrienden en/of bekenden. </a:t>
            </a:r>
            <a:endParaRPr lang="nl-NL" altLang="nl-NL" sz="3100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</a:pPr>
            <a:r>
              <a:rPr lang="nl-NL" altLang="nl-NL" sz="3100" dirty="0">
                <a:solidFill>
                  <a:srgbClr val="002060"/>
                </a:solidFill>
              </a:rPr>
              <a:t>Persoonlijke ontwikkeling</a:t>
            </a:r>
          </a:p>
          <a:p>
            <a:pPr marL="0" indent="0">
              <a:lnSpc>
                <a:spcPct val="100000"/>
              </a:lnSpc>
              <a:buNone/>
            </a:pPr>
            <a:endParaRPr lang="nl-NL" altLang="nl-NL" sz="3100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</a:pPr>
            <a:r>
              <a:rPr lang="nl-NL" altLang="nl-NL" sz="3100" dirty="0">
                <a:solidFill>
                  <a:srgbClr val="002060"/>
                </a:solidFill>
              </a:rPr>
              <a:t>www.mas.vrijwilligerspunt.com</a:t>
            </a:r>
          </a:p>
          <a:p>
            <a:pPr>
              <a:lnSpc>
                <a:spcPct val="100000"/>
              </a:lnSpc>
            </a:pPr>
            <a:endParaRPr lang="nl-NL" dirty="0">
              <a:solidFill>
                <a:srgbClr val="00206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2319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E3DA1C9-C33B-7CD9-68E3-C4CC04CCE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Belangrijke data </a:t>
            </a:r>
            <a:br>
              <a:rPr lang="nl-NL" b="1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</a:br>
            <a:r>
              <a:rPr lang="nl-NL" b="1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schooljaar ‘26-’27</a:t>
            </a:r>
            <a:endParaRPr lang="nl-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37D1703-2369-267A-7DE7-8A01000414C7}"/>
              </a:ext>
            </a:extLst>
          </p:cNvPr>
          <p:cNvSpPr txBox="1"/>
          <p:nvPr/>
        </p:nvSpPr>
        <p:spPr>
          <a:xfrm>
            <a:off x="263978" y="1670519"/>
            <a:ext cx="612321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nl-NL" b="0" i="0" dirty="0">
                <a:solidFill>
                  <a:schemeClr val="tx1"/>
                </a:solidFill>
                <a:effectLst/>
                <a:latin typeface="+mn-lt"/>
              </a:rPr>
              <a:t>· 23 en 24 september Schoolfotograaf</a:t>
            </a:r>
          </a:p>
          <a:p>
            <a:pPr indent="0" algn="l">
              <a:buNone/>
            </a:pPr>
            <a:r>
              <a:rPr lang="nl-NL" b="0" i="0" dirty="0">
                <a:solidFill>
                  <a:schemeClr val="tx1"/>
                </a:solidFill>
                <a:effectLst/>
                <a:latin typeface="+mn-lt"/>
              </a:rPr>
              <a:t>· 28 september t/m 2 oktober OSG week</a:t>
            </a:r>
          </a:p>
          <a:p>
            <a:pPr indent="0" algn="l">
              <a:buNone/>
            </a:pPr>
            <a:r>
              <a:rPr lang="nl-NL" b="0" i="0" dirty="0">
                <a:solidFill>
                  <a:schemeClr val="tx1"/>
                </a:solidFill>
                <a:effectLst/>
                <a:latin typeface="+mn-lt"/>
              </a:rPr>
              <a:t>· 5 t/m 9 oktober 40-minutenrooster</a:t>
            </a:r>
          </a:p>
          <a:p>
            <a:pPr indent="0" algn="l">
              <a:buNone/>
            </a:pPr>
            <a:r>
              <a:rPr lang="nl-NL" b="0" i="0" dirty="0">
                <a:solidFill>
                  <a:schemeClr val="tx1"/>
                </a:solidFill>
                <a:effectLst/>
                <a:latin typeface="+mn-lt"/>
              </a:rPr>
              <a:t>· 9 oktober Paarse Vrijdag</a:t>
            </a:r>
          </a:p>
          <a:p>
            <a:pPr indent="0" algn="l">
              <a:buNone/>
            </a:pPr>
            <a:r>
              <a:rPr lang="nl-NL" b="0" i="0" dirty="0">
                <a:solidFill>
                  <a:schemeClr val="tx1"/>
                </a:solidFill>
                <a:effectLst/>
                <a:latin typeface="+mn-lt"/>
              </a:rPr>
              <a:t>· 12 t/m 16 oktober Herfstvakantie</a:t>
            </a:r>
          </a:p>
          <a:p>
            <a:pPr indent="0" algn="l">
              <a:buNone/>
            </a:pPr>
            <a:r>
              <a:rPr lang="nl-NL" b="0" i="0" dirty="0">
                <a:solidFill>
                  <a:schemeClr val="tx1"/>
                </a:solidFill>
                <a:effectLst/>
                <a:latin typeface="+mn-lt"/>
              </a:rPr>
              <a:t>· 16 november t/m 14 december MOL-gesprekken</a:t>
            </a:r>
          </a:p>
          <a:p>
            <a:pPr indent="0" algn="l">
              <a:buNone/>
            </a:pPr>
            <a:r>
              <a:rPr lang="nl-NL" b="0" i="0" dirty="0">
                <a:solidFill>
                  <a:schemeClr val="tx1"/>
                </a:solidFill>
                <a:effectLst/>
                <a:latin typeface="+mn-lt"/>
              </a:rPr>
              <a:t>· 16 t/m 20 november 40-minutenrooster</a:t>
            </a:r>
          </a:p>
          <a:p>
            <a:pPr indent="0" algn="l">
              <a:buNone/>
            </a:pPr>
            <a:r>
              <a:rPr lang="nl-NL" b="0" i="0" dirty="0">
                <a:solidFill>
                  <a:schemeClr val="tx1"/>
                </a:solidFill>
                <a:effectLst/>
                <a:latin typeface="+mn-lt"/>
              </a:rPr>
              <a:t>· 10 december Wintergala</a:t>
            </a:r>
          </a:p>
          <a:p>
            <a:pPr indent="0" algn="l">
              <a:buNone/>
            </a:pPr>
            <a:r>
              <a:rPr lang="nl-NL" b="0" i="0" dirty="0">
                <a:solidFill>
                  <a:schemeClr val="tx1"/>
                </a:solidFill>
                <a:effectLst/>
                <a:latin typeface="+mn-lt"/>
              </a:rPr>
              <a:t>· 18 december 40 minutenrooster t/m 5e uur, aansluitend mentoractiviteit</a:t>
            </a:r>
          </a:p>
          <a:p>
            <a:pPr indent="0" algn="l">
              <a:buNone/>
            </a:pPr>
            <a:r>
              <a:rPr lang="nl-NL" b="0" i="0" dirty="0">
                <a:solidFill>
                  <a:schemeClr val="tx1"/>
                </a:solidFill>
                <a:effectLst/>
                <a:latin typeface="+mn-lt"/>
              </a:rPr>
              <a:t>·</a:t>
            </a:r>
            <a:endParaRPr lang="nl-NL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6D64B95-8A04-BB6E-9A7A-41343B0DC6DE}"/>
              </a:ext>
            </a:extLst>
          </p:cNvPr>
          <p:cNvSpPr txBox="1"/>
          <p:nvPr/>
        </p:nvSpPr>
        <p:spPr>
          <a:xfrm>
            <a:off x="5878965" y="1670519"/>
            <a:ext cx="6123214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indent="0" algn="l">
              <a:buNone/>
            </a:pPr>
            <a:r>
              <a:rPr lang="nl-NL" sz="1800" b="0" i="0" dirty="0">
                <a:solidFill>
                  <a:schemeClr val="tx1"/>
                </a:solidFill>
                <a:effectLst/>
                <a:latin typeface="+mn-lt"/>
              </a:rPr>
              <a:t>21 december t/m 1 januari Kerstvakantie</a:t>
            </a:r>
          </a:p>
          <a:p>
            <a:pPr indent="0" algn="l">
              <a:buNone/>
            </a:pPr>
            <a:r>
              <a:rPr lang="nl-NL" sz="1800" b="0" i="0" dirty="0">
                <a:solidFill>
                  <a:schemeClr val="tx1"/>
                </a:solidFill>
                <a:effectLst/>
                <a:latin typeface="+mn-lt"/>
              </a:rPr>
              <a:t>· 4 januari 1e uur vrij</a:t>
            </a:r>
          </a:p>
          <a:p>
            <a:pPr indent="0" algn="l">
              <a:buNone/>
            </a:pPr>
            <a:r>
              <a:rPr lang="nl-NL" sz="1800" b="0" i="0" dirty="0">
                <a:solidFill>
                  <a:schemeClr val="tx1"/>
                </a:solidFill>
                <a:effectLst/>
                <a:latin typeface="+mn-lt"/>
              </a:rPr>
              <a:t>· 4 en 5 februari Open dagen OSG. 4 feb aangepast rooster, 5 feb lesvrije dag, er kunnen nog wel onderwijsactiviteiten ingepland worden.</a:t>
            </a:r>
          </a:p>
          <a:p>
            <a:pPr indent="0" algn="l">
              <a:buNone/>
            </a:pPr>
            <a:r>
              <a:rPr lang="nl-NL" sz="1800" b="0" i="0" dirty="0">
                <a:solidFill>
                  <a:schemeClr val="tx1"/>
                </a:solidFill>
                <a:effectLst/>
                <a:latin typeface="+mn-lt"/>
              </a:rPr>
              <a:t>· 19 februari t/m 26 februari Voorjaarsvakantie</a:t>
            </a:r>
          </a:p>
          <a:p>
            <a:pPr indent="0" algn="l">
              <a:buNone/>
            </a:pPr>
            <a:r>
              <a:rPr lang="nl-NL" sz="1800" b="0" i="0" dirty="0">
                <a:solidFill>
                  <a:schemeClr val="tx1"/>
                </a:solidFill>
                <a:effectLst/>
                <a:latin typeface="+mn-lt"/>
              </a:rPr>
              <a:t>· 1 t/m 5 maart 40-minutenrooster</a:t>
            </a:r>
          </a:p>
          <a:p>
            <a:pPr indent="0" algn="l">
              <a:buNone/>
            </a:pPr>
            <a:r>
              <a:rPr lang="nl-NL" sz="1800" b="0" i="0" dirty="0">
                <a:solidFill>
                  <a:schemeClr val="tx1"/>
                </a:solidFill>
                <a:effectLst/>
                <a:latin typeface="+mn-lt"/>
              </a:rPr>
              <a:t>· 1 t/m 25 maart MOL-gesprekken</a:t>
            </a:r>
          </a:p>
          <a:p>
            <a:pPr indent="0" algn="l">
              <a:buNone/>
            </a:pPr>
            <a:r>
              <a:rPr lang="nl-NL" sz="1800" b="0" i="0" dirty="0">
                <a:solidFill>
                  <a:schemeClr val="tx1"/>
                </a:solidFill>
                <a:effectLst/>
                <a:latin typeface="+mn-lt"/>
              </a:rPr>
              <a:t>· 26 t/m 29 maart Paasweekend</a:t>
            </a:r>
          </a:p>
          <a:p>
            <a:r>
              <a:rPr lang="nl-NL" sz="1800" b="0" i="0" dirty="0">
                <a:effectLst/>
                <a:latin typeface="+mn-lt"/>
              </a:rPr>
              <a:t>· 12 t/m 16 april OSG-week 2</a:t>
            </a:r>
            <a:r>
              <a:rPr lang="nl-NL" dirty="0"/>
              <a:t>/ reizenweek</a:t>
            </a:r>
            <a:endParaRPr lang="nl-NL" sz="1800" b="0" i="0" dirty="0">
              <a:effectLst/>
              <a:latin typeface="+mn-lt"/>
            </a:endParaRPr>
          </a:p>
          <a:p>
            <a:pPr indent="0" algn="l">
              <a:buNone/>
            </a:pPr>
            <a:r>
              <a:rPr lang="nl-NL" sz="1800" b="0" i="0" dirty="0">
                <a:solidFill>
                  <a:schemeClr val="tx1"/>
                </a:solidFill>
                <a:effectLst/>
                <a:latin typeface="+mn-lt"/>
              </a:rPr>
              <a:t>· 26 april t/m 7 mei Meivakantie</a:t>
            </a:r>
          </a:p>
          <a:p>
            <a:pPr indent="0" algn="l">
              <a:buNone/>
            </a:pPr>
            <a:r>
              <a:rPr lang="nl-NL" sz="1800" b="0" i="0" dirty="0">
                <a:solidFill>
                  <a:schemeClr val="tx1"/>
                </a:solidFill>
                <a:effectLst/>
                <a:latin typeface="+mn-lt"/>
              </a:rPr>
              <a:t>· 17 mei Tweede Pinksterdag</a:t>
            </a:r>
          </a:p>
          <a:p>
            <a:pPr indent="0" algn="l">
              <a:buNone/>
            </a:pPr>
            <a:r>
              <a:rPr lang="nl-NL" sz="1800" b="0" i="0" dirty="0">
                <a:solidFill>
                  <a:schemeClr val="tx1"/>
                </a:solidFill>
                <a:effectLst/>
                <a:latin typeface="+mn-lt"/>
              </a:rPr>
              <a:t>· 24 juni Zomerfeest</a:t>
            </a:r>
          </a:p>
          <a:p>
            <a:pPr indent="0" algn="l">
              <a:buNone/>
            </a:pPr>
            <a:r>
              <a:rPr lang="nl-NL" sz="1800" b="0" i="0" dirty="0">
                <a:solidFill>
                  <a:schemeClr val="tx1"/>
                </a:solidFill>
                <a:effectLst/>
                <a:latin typeface="+mn-lt"/>
              </a:rPr>
              <a:t>· 12 juli t/m 22 augustus Zomervakantie</a:t>
            </a:r>
            <a:endParaRPr lang="nl-NL" sz="18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846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E9A8149-6D22-4BD4-E06C-9CFC54325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6459" y="346143"/>
            <a:ext cx="8429625" cy="1054100"/>
          </a:xfrm>
        </p:spPr>
        <p:txBody>
          <a:bodyPr/>
          <a:lstStyle/>
          <a:p>
            <a:r>
              <a:rPr lang="nl-NL" dirty="0">
                <a:latin typeface="Verdana" panose="020B0604030504040204" pitchFamily="34" charset="0"/>
                <a:ea typeface="Verdana" panose="020B0604030504040204" pitchFamily="34" charset="0"/>
              </a:rPr>
              <a:t>Wegafsluiting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DB6EDF7-54C1-E2C9-FD42-94B82E0D812D}"/>
              </a:ext>
            </a:extLst>
          </p:cNvPr>
          <p:cNvSpPr txBox="1"/>
          <p:nvPr/>
        </p:nvSpPr>
        <p:spPr>
          <a:xfrm>
            <a:off x="478971" y="1709057"/>
            <a:ext cx="561702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000" dirty="0"/>
              <a:t>Wanneer - Van 14 sept tot en met 27 nov </a:t>
            </a:r>
          </a:p>
          <a:p>
            <a:r>
              <a:rPr lang="nl-NL" sz="2000" dirty="0"/>
              <a:t>Waar 	-  het kruispunt </a:t>
            </a:r>
            <a:r>
              <a:rPr lang="nl-NL" sz="2000" dirty="0" err="1"/>
              <a:t>Liornestraat</a:t>
            </a:r>
            <a:r>
              <a:rPr lang="nl-NL" sz="2000" dirty="0"/>
              <a:t> – Drieboomlaan </a:t>
            </a:r>
          </a:p>
          <a:p>
            <a:r>
              <a:rPr lang="nl-NL" sz="2000" dirty="0"/>
              <a:t>Wat 	- afgesloten </a:t>
            </a:r>
          </a:p>
          <a:p>
            <a:r>
              <a:rPr lang="nl-NL" sz="2000" dirty="0"/>
              <a:t>Waarom 	- vanwege het vervangen van het riool. </a:t>
            </a:r>
          </a:p>
          <a:p>
            <a:endParaRPr lang="nl-NL" sz="2000" dirty="0"/>
          </a:p>
          <a:p>
            <a:r>
              <a:rPr lang="nl-NL" sz="2000" dirty="0"/>
              <a:t>Wie 	- leerlingen en collega’s. </a:t>
            </a:r>
          </a:p>
          <a:p>
            <a:r>
              <a:rPr lang="nl-NL" sz="2000" dirty="0"/>
              <a:t>Gevolg	- omrijden of omfietsen en tijdelijke uitval 	van bushaltes. Houdt dus rekening met 	extra reistijd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07F8BC6-00FE-60DA-DE27-D2A89B721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974" y="1142882"/>
            <a:ext cx="5228113" cy="4321747"/>
          </a:xfrm>
          <a:prstGeom prst="rect">
            <a:avLst/>
          </a:prstGeom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FA1DC237-9A85-A56E-B4EF-80F3B84384D6}"/>
              </a:ext>
            </a:extLst>
          </p:cNvPr>
          <p:cNvSpPr/>
          <p:nvPr/>
        </p:nvSpPr>
        <p:spPr>
          <a:xfrm>
            <a:off x="7500257" y="1219201"/>
            <a:ext cx="788209" cy="4630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3963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57A5F-405D-D23C-A2FF-D6E2E7FAB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555059-CC34-C68C-05A7-9CA221CA5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07F7FC-1C5E-9450-A01C-6B1DF1CA1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B293234-BD76-8D36-2120-080DA0025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272493" cy="6813313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B428B001-11A0-270E-40E6-803F057E0CFA}"/>
              </a:ext>
            </a:extLst>
          </p:cNvPr>
          <p:cNvSpPr txBox="1"/>
          <p:nvPr/>
        </p:nvSpPr>
        <p:spPr>
          <a:xfrm>
            <a:off x="1531345" y="1255923"/>
            <a:ext cx="83287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Belangrijke email adressen</a:t>
            </a:r>
          </a:p>
          <a:p>
            <a:endParaRPr lang="nl-NL" sz="3600" dirty="0"/>
          </a:p>
          <a:p>
            <a:endParaRPr lang="nl-NL" sz="3600" dirty="0"/>
          </a:p>
          <a:p>
            <a:pPr marL="571500" indent="-571500">
              <a:buFontTx/>
              <a:buChar char="-"/>
            </a:pPr>
            <a:r>
              <a:rPr lang="nl-NL" sz="2400" u="sng" dirty="0">
                <a:hlinkClick r:id="rId3"/>
              </a:rPr>
              <a:t>osg-receptie@atlascollege.nl</a:t>
            </a:r>
            <a:r>
              <a:rPr lang="nl-NL" sz="2400" dirty="0"/>
              <a:t>  </a:t>
            </a:r>
          </a:p>
          <a:p>
            <a:pPr marL="571500" indent="-571500">
              <a:buFontTx/>
              <a:buChar char="-"/>
            </a:pPr>
            <a:r>
              <a:rPr lang="nl-NL" sz="2400" u="sng" dirty="0">
                <a:hlinkClick r:id="rId4"/>
              </a:rPr>
              <a:t>osg-absentie@atlascollege.nl</a:t>
            </a:r>
            <a:r>
              <a:rPr lang="nl-NL" sz="2400" dirty="0"/>
              <a:t>  </a:t>
            </a:r>
          </a:p>
          <a:p>
            <a:pPr marL="571500" indent="-571500">
              <a:buFontTx/>
              <a:buChar char="-"/>
            </a:pPr>
            <a:r>
              <a:rPr lang="en-US" sz="2400" u="sng" dirty="0">
                <a:hlinkClick r:id="rId5"/>
              </a:rPr>
              <a:t>osg-leerlingzaken@atlascollege.nl</a:t>
            </a:r>
            <a:r>
              <a:rPr lang="en-US" sz="2400" dirty="0"/>
              <a:t> 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3505294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A7B3F-FAEB-7CA9-E751-6BE62E4DE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9D1B91-92F1-5A9E-0C6F-E5C74FC6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151F3E-DEBF-9BD9-D0CB-6F3D62582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1E643AA-8E6E-119E-B987-EBEAA33CD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272493" cy="6813313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83053DC-5455-5E5F-3A48-290CE1719334}"/>
              </a:ext>
            </a:extLst>
          </p:cNvPr>
          <p:cNvSpPr txBox="1"/>
          <p:nvPr/>
        </p:nvSpPr>
        <p:spPr>
          <a:xfrm>
            <a:off x="624469" y="874903"/>
            <a:ext cx="92356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/>
              <a:t>Graag opgeven voor:</a:t>
            </a:r>
          </a:p>
          <a:p>
            <a:pPr marL="571500" indent="-571500">
              <a:buFontTx/>
              <a:buChar char="-"/>
            </a:pPr>
            <a:r>
              <a:rPr lang="nl-NL" sz="3600" dirty="0"/>
              <a:t>Vrijwilliger mediatheek</a:t>
            </a:r>
          </a:p>
          <a:p>
            <a:pPr marL="571500" indent="-571500">
              <a:buFontTx/>
              <a:buChar char="-"/>
            </a:pPr>
            <a:r>
              <a:rPr lang="nl-NL" sz="3600" dirty="0"/>
              <a:t>Vrijwilliger surveillance</a:t>
            </a:r>
          </a:p>
          <a:p>
            <a:pPr marL="571500" indent="-571500">
              <a:buFontTx/>
              <a:buChar char="-"/>
            </a:pPr>
            <a:r>
              <a:rPr lang="nl-NL" sz="3600" dirty="0"/>
              <a:t>Klankbordgroep Vwo</a:t>
            </a:r>
          </a:p>
          <a:p>
            <a:pPr marL="571500" indent="-571500">
              <a:buFontTx/>
              <a:buChar char="-"/>
            </a:pPr>
            <a:endParaRPr lang="nl-NL" sz="3600" dirty="0"/>
          </a:p>
          <a:p>
            <a:r>
              <a:rPr lang="nl-NL" sz="3600" dirty="0"/>
              <a:t>Zijn er nog vragen?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9215545-B28F-0019-B1EB-6014AF0D8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24" y="4393848"/>
            <a:ext cx="2411891" cy="204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286998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76621762157840AF7D935C9B39BCD4" ma:contentTypeVersion="15" ma:contentTypeDescription="Create a new document." ma:contentTypeScope="" ma:versionID="a1e55c904234d5b5d63eb1fede02caa9">
  <xsd:schema xmlns:xsd="http://www.w3.org/2001/XMLSchema" xmlns:xs="http://www.w3.org/2001/XMLSchema" xmlns:p="http://schemas.microsoft.com/office/2006/metadata/properties" xmlns:ns2="5193d31f-444e-4b3d-abba-ddbf6a42dc8a" xmlns:ns3="6ba3bd52-6d5c-4196-8d02-244b65709427" targetNamespace="http://schemas.microsoft.com/office/2006/metadata/properties" ma:root="true" ma:fieldsID="a81c00f181c15410b1c849533ded3c43" ns2:_="" ns3:_="">
    <xsd:import namespace="5193d31f-444e-4b3d-abba-ddbf6a42dc8a"/>
    <xsd:import namespace="6ba3bd52-6d5c-4196-8d02-244b657094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93d31f-444e-4b3d-abba-ddbf6a42dc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c551538-7109-430c-af61-df11a76ff23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a3bd52-6d5c-4196-8d02-244b6570942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bed227d0-de02-4d8b-acb3-8946895b50eb}" ma:internalName="TaxCatchAll" ma:showField="CatchAllData" ma:web="6ba3bd52-6d5c-4196-8d02-244b657094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ba3bd52-6d5c-4196-8d02-244b65709427" xsi:nil="true"/>
    <lcf76f155ced4ddcb4097134ff3c332f xmlns="5193d31f-444e-4b3d-abba-ddbf6a42dc8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4A9A80-7DB5-4AB8-A26E-83824EFA4D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93d31f-444e-4b3d-abba-ddbf6a42dc8a"/>
    <ds:schemaRef ds:uri="6ba3bd52-6d5c-4196-8d02-244b657094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24E76B-64E0-49B4-A3C3-0A86F4D91246}">
  <ds:schemaRefs>
    <ds:schemaRef ds:uri="http://schemas.microsoft.com/office/2006/metadata/properties"/>
    <ds:schemaRef ds:uri="http://schemas.microsoft.com/office/infopath/2007/PartnerControls"/>
    <ds:schemaRef ds:uri="6ba3bd52-6d5c-4196-8d02-244b65709427"/>
    <ds:schemaRef ds:uri="5193d31f-444e-4b3d-abba-ddbf6a42dc8a"/>
  </ds:schemaRefs>
</ds:datastoreItem>
</file>

<file path=customXml/itemProps3.xml><?xml version="1.0" encoding="utf-8"?>
<ds:datastoreItem xmlns:ds="http://schemas.openxmlformats.org/officeDocument/2006/customXml" ds:itemID="{2DD1DF05-04A1-4833-B741-E7195FECBDF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890</Words>
  <Application>Microsoft Office PowerPoint</Application>
  <PresentationFormat>Breedbeeld</PresentationFormat>
  <Paragraphs>189</Paragraphs>
  <Slides>18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6" baseType="lpstr">
      <vt:lpstr>ＭＳ Ｐゴシック</vt:lpstr>
      <vt:lpstr>Aptos</vt:lpstr>
      <vt:lpstr>Aptos Display</vt:lpstr>
      <vt:lpstr>Arial</vt:lpstr>
      <vt:lpstr>Calibri</vt:lpstr>
      <vt:lpstr>Times New Roman</vt:lpstr>
      <vt:lpstr>Verdana</vt:lpstr>
      <vt:lpstr>Kantoorthema</vt:lpstr>
      <vt:lpstr> </vt:lpstr>
      <vt:lpstr>Intro</vt:lpstr>
      <vt:lpstr> </vt:lpstr>
      <vt:lpstr>Rol mentor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Wat is Maatschappelijke Stage (MaS)?</vt:lpstr>
      <vt:lpstr>Belangrijke data  schooljaar ‘26-’27</vt:lpstr>
      <vt:lpstr>Wegafsluiting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Sander Blok</dc:creator>
  <cp:lastModifiedBy>Michel Koopmans</cp:lastModifiedBy>
  <cp:revision>21</cp:revision>
  <dcterms:created xsi:type="dcterms:W3CDTF">2025-09-03T13:59:24Z</dcterms:created>
  <dcterms:modified xsi:type="dcterms:W3CDTF">2026-09-18T10:54:35Z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0x0101009576621762157840AF7D935C9B39BCD4</vt:lpwstr>
  </property>
  <property fmtid="{D5CDD505-2E9C-101B-9397-08002B2CF9AE}" pid="3" name="MediaServiceImageTags">
    <vt:lpwstr/>
  </property>
</Properties>
</file>